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4630400" cy="8229600"/>
  <p:notesSz cx="8229600" cy="14630400"/>
  <p:embeddedFontLst>
    <p:embeddedFont>
      <p:font typeface="Ancizar Serif"/>
      <p:regular r:id="rId32"/>
    </p:embeddedFont>
    <p:embeddedFont>
      <p:font typeface="Ancizar Serif"/>
      <p:regular r:id="rId33"/>
    </p:embeddedFont>
    <p:embeddedFont>
      <p:font typeface="Ancizar Serif"/>
      <p:regular r:id="rId34"/>
    </p:embeddedFont>
    <p:embeddedFont>
      <p:font typeface="Ancizar Serif"/>
      <p:regular r:id="rId3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32" Type="http://schemas.openxmlformats.org/officeDocument/2006/relationships/font" Target="fonts/font1.fntdata"/><Relationship Id="rId33" Type="http://schemas.openxmlformats.org/officeDocument/2006/relationships/font" Target="fonts/font2.fntdata"/><Relationship Id="rId34" Type="http://schemas.openxmlformats.org/officeDocument/2006/relationships/font" Target="fonts/font3.fntdata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slideLayout" Target="../slideLayouts/slideLayout23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4-1.png"/><Relationship Id="rId2" Type="http://schemas.openxmlformats.org/officeDocument/2006/relationships/image" Target="../media/image-24-2.png"/><Relationship Id="rId3" Type="http://schemas.openxmlformats.org/officeDocument/2006/relationships/image" Target="../media/image-24-3.png"/><Relationship Id="rId4" Type="http://schemas.openxmlformats.org/officeDocument/2006/relationships/image" Target="../media/image-24-4.png"/><Relationship Id="rId5" Type="http://schemas.openxmlformats.org/officeDocument/2006/relationships/slideLayout" Target="../slideLayouts/slideLayout25.xml"/><Relationship Id="rId6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2767846"/>
            <a:ext cx="7755017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Le Regressioni Lineari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29032" y="4181237"/>
            <a:ext cx="12972336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Simple is better than complex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829032" y="4988004"/>
            <a:ext cx="12972336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endParaRPr lang="en-US" sz="2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9032" y="1152525"/>
            <a:ext cx="1356955" cy="448866"/>
          </a:xfrm>
          <a:prstGeom prst="roundRect">
            <a:avLst>
              <a:gd name="adj" fmla="val 2037"/>
            </a:avLst>
          </a:prstGeom>
          <a:solidFill>
            <a:srgbClr val="CCDDFF"/>
          </a:solidFill>
          <a:ln/>
        </p:spPr>
      </p:sp>
      <p:sp>
        <p:nvSpPr>
          <p:cNvPr id="3" name="Text 1"/>
          <p:cNvSpPr/>
          <p:nvPr/>
        </p:nvSpPr>
        <p:spPr>
          <a:xfrm>
            <a:off x="980003" y="1228011"/>
            <a:ext cx="105501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CAPITOLO 3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311718" y="1228011"/>
            <a:ext cx="1810226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GENERALIZZAZIONE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829032" y="1686878"/>
            <a:ext cx="8624054" cy="823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450"/>
              </a:lnSpc>
              <a:buNone/>
            </a:pPr>
            <a:r>
              <a:rPr lang="en-US" sz="51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Modello Lineare Più Generale</a:t>
            </a:r>
            <a:endParaRPr lang="en-US" sz="5150" dirty="0"/>
          </a:p>
        </p:txBody>
      </p:sp>
      <p:sp>
        <p:nvSpPr>
          <p:cNvPr id="6" name="Text 4"/>
          <p:cNvSpPr/>
          <p:nvPr/>
        </p:nvSpPr>
        <p:spPr>
          <a:xfrm>
            <a:off x="829032" y="2831663"/>
            <a:ext cx="12972336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modello con una sola feature ha un grande limite: quasi sempre servono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più feature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per funzionare bene. La regressione lineare si generalizza a un numero arbitrario di feature </a:t>
            </a:r>
            <a:pPr algn="l" indent="0" marL="0">
              <a:lnSpc>
                <a:spcPts val="2900"/>
              </a:lnSpc>
              <a:buNone/>
            </a:pPr>
            <a:r>
              <a:rPr lang="en-US" sz="19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</a:t>
            </a:r>
            <a:endParaRPr lang="en-US" sz="1950" dirty="0"/>
          </a:p>
        </p:txBody>
      </p:sp>
      <p:sp>
        <p:nvSpPr>
          <p:cNvPr id="7" name="Shape 5"/>
          <p:cNvSpPr/>
          <p:nvPr/>
        </p:nvSpPr>
        <p:spPr>
          <a:xfrm>
            <a:off x="829032" y="3824764"/>
            <a:ext cx="12972336" cy="3252311"/>
          </a:xfrm>
          <a:prstGeom prst="roundRect">
            <a:avLst>
              <a:gd name="adj" fmla="val 281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844272" y="3840004"/>
            <a:ext cx="12941856" cy="6443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95970" y="3975973"/>
            <a:ext cx="2081332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N. Feature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3688080" y="3975973"/>
            <a:ext cx="3371731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Modello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7570589" y="3975973"/>
            <a:ext cx="5963960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Spazio</a:t>
            </a:r>
            <a:endParaRPr lang="en-US" sz="1950" dirty="0"/>
          </a:p>
        </p:txBody>
      </p:sp>
      <p:sp>
        <p:nvSpPr>
          <p:cNvPr id="12" name="Shape 10"/>
          <p:cNvSpPr/>
          <p:nvPr/>
        </p:nvSpPr>
        <p:spPr>
          <a:xfrm>
            <a:off x="844272" y="4484370"/>
            <a:ext cx="12941856" cy="6443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95970" y="4620339"/>
            <a:ext cx="2081332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3688080" y="4620339"/>
            <a:ext cx="3371731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Retta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7570589" y="4620339"/>
            <a:ext cx="5963960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Piano cartesiano</a:t>
            </a:r>
            <a:endParaRPr lang="en-US" sz="1950" dirty="0"/>
          </a:p>
        </p:txBody>
      </p:sp>
      <p:sp>
        <p:nvSpPr>
          <p:cNvPr id="16" name="Shape 14"/>
          <p:cNvSpPr/>
          <p:nvPr/>
        </p:nvSpPr>
        <p:spPr>
          <a:xfrm>
            <a:off x="844272" y="5128736"/>
            <a:ext cx="12941856" cy="6443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95970" y="5264706"/>
            <a:ext cx="2081332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3688080" y="5264706"/>
            <a:ext cx="3371731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Piano</a:t>
            </a:r>
            <a:endParaRPr lang="en-US" sz="1950" dirty="0"/>
          </a:p>
        </p:txBody>
      </p:sp>
      <p:sp>
        <p:nvSpPr>
          <p:cNvPr id="19" name="Text 17"/>
          <p:cNvSpPr/>
          <p:nvPr/>
        </p:nvSpPr>
        <p:spPr>
          <a:xfrm>
            <a:off x="7570589" y="5264706"/>
            <a:ext cx="5963960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Spazio 3D</a:t>
            </a:r>
            <a:endParaRPr lang="en-US" sz="1950" dirty="0"/>
          </a:p>
        </p:txBody>
      </p:sp>
      <p:sp>
        <p:nvSpPr>
          <p:cNvPr id="20" name="Shape 18"/>
          <p:cNvSpPr/>
          <p:nvPr/>
        </p:nvSpPr>
        <p:spPr>
          <a:xfrm>
            <a:off x="844272" y="5773103"/>
            <a:ext cx="12941856" cy="6443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95970" y="5909072"/>
            <a:ext cx="2081332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</a:t>
            </a:r>
            <a:endParaRPr lang="en-US" sz="1950" dirty="0"/>
          </a:p>
        </p:txBody>
      </p:sp>
      <p:sp>
        <p:nvSpPr>
          <p:cNvPr id="22" name="Text 20"/>
          <p:cNvSpPr/>
          <p:nvPr/>
        </p:nvSpPr>
        <p:spPr>
          <a:xfrm>
            <a:off x="3688080" y="5909072"/>
            <a:ext cx="3371731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Iperpiano 3D</a:t>
            </a:r>
            <a:endParaRPr lang="en-US" sz="1950" dirty="0"/>
          </a:p>
        </p:txBody>
      </p:sp>
      <p:sp>
        <p:nvSpPr>
          <p:cNvPr id="23" name="Text 21"/>
          <p:cNvSpPr/>
          <p:nvPr/>
        </p:nvSpPr>
        <p:spPr>
          <a:xfrm>
            <a:off x="7570589" y="5909072"/>
            <a:ext cx="5963960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Spazio 4D</a:t>
            </a:r>
            <a:endParaRPr lang="en-US" sz="1950" dirty="0"/>
          </a:p>
        </p:txBody>
      </p:sp>
      <p:sp>
        <p:nvSpPr>
          <p:cNvPr id="24" name="Shape 22"/>
          <p:cNvSpPr/>
          <p:nvPr/>
        </p:nvSpPr>
        <p:spPr>
          <a:xfrm>
            <a:off x="844272" y="6417469"/>
            <a:ext cx="12941856" cy="6443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95970" y="6553438"/>
            <a:ext cx="2081332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3688080" y="6553438"/>
            <a:ext cx="3371731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Iperpiano N-dim.</a:t>
            </a:r>
            <a:endParaRPr lang="en-US" sz="1950" dirty="0"/>
          </a:p>
        </p:txBody>
      </p:sp>
      <p:sp>
        <p:nvSpPr>
          <p:cNvPr id="27" name="Text 25"/>
          <p:cNvSpPr/>
          <p:nvPr/>
        </p:nvSpPr>
        <p:spPr>
          <a:xfrm>
            <a:off x="7570589" y="6553438"/>
            <a:ext cx="5963960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Spazio (N+1)D</a:t>
            </a:r>
            <a:endParaRPr lang="en-US" sz="1950" dirty="0"/>
          </a:p>
        </p:txBody>
      </p:sp>
      <p:sp>
        <p:nvSpPr>
          <p:cNvPr id="28" name="Text 26"/>
          <p:cNvSpPr/>
          <p:nvPr/>
        </p:nvSpPr>
        <p:spPr>
          <a:xfrm>
            <a:off x="177641" y="7602498"/>
            <a:ext cx="204847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3972342" y="7602498"/>
            <a:ext cx="48041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10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9910" y="2918460"/>
            <a:ext cx="2354580" cy="23926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9032" y="1039178"/>
            <a:ext cx="7485936" cy="1647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450"/>
              </a:lnSpc>
              <a:buNone/>
            </a:pPr>
            <a:r>
              <a:rPr lang="en-US" sz="51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Regressione con Due Feature</a:t>
            </a:r>
            <a:endParaRPr lang="en-US" sz="5150" dirty="0"/>
          </a:p>
        </p:txBody>
      </p:sp>
      <p:sp>
        <p:nvSpPr>
          <p:cNvPr id="5" name="Text 1"/>
          <p:cNvSpPr/>
          <p:nvPr/>
        </p:nvSpPr>
        <p:spPr>
          <a:xfrm>
            <a:off x="829032" y="3007876"/>
            <a:ext cx="7485936" cy="15125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 due feature lavoriamo nello spazio tridimensionale: </a:t>
            </a:r>
            <a:pPr algn="l" indent="0" marL="0">
              <a:lnSpc>
                <a:spcPts val="2900"/>
              </a:lnSpc>
              <a:buNone/>
            </a:pPr>
            <a:r>
              <a:rPr lang="en-US" sz="19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x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e </a:t>
            </a:r>
            <a:pPr algn="l" indent="0" marL="0">
              <a:lnSpc>
                <a:spcPts val="2900"/>
              </a:lnSpc>
              <a:buNone/>
            </a:pPr>
            <a:r>
              <a:rPr lang="en-US" sz="19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y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sono le feature, </a:t>
            </a:r>
            <a:pPr algn="l" indent="0" marL="0">
              <a:lnSpc>
                <a:spcPts val="2900"/>
              </a:lnSpc>
              <a:buNone/>
            </a:pPr>
            <a:r>
              <a:rPr lang="en-US" sz="19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z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la variabile target. Il modello è il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piano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che meglio approssima i punti nello spazio (in rosso i dati, in blu il piano). La formula generale con </a:t>
            </a:r>
            <a:pPr algn="l" indent="0" marL="0">
              <a:lnSpc>
                <a:spcPts val="2900"/>
              </a:lnSpc>
              <a:buNone/>
            </a:pPr>
            <a:r>
              <a:rPr lang="en-US" sz="19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feature diventa: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829032" y="4791194"/>
            <a:ext cx="7485936" cy="1003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32" y="4791194"/>
            <a:ext cx="7485936" cy="100345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9032" y="6065401"/>
            <a:ext cx="7485936" cy="1124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 coefficienti </a:t>
            </a:r>
            <a:pPr algn="l" indent="0" marL="0">
              <a:lnSpc>
                <a:spcPts val="2900"/>
              </a:lnSpc>
              <a:buNone/>
            </a:pPr>
            <a:r>
              <a:rPr lang="en-US" sz="19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w_0, \dots, w_n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(detti anche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pesi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dall'inglese </a:t>
            </a:r>
            <a:pPr algn="l" indent="0" marL="0">
              <a:lnSpc>
                <a:spcPts val="2900"/>
              </a:lnSpc>
              <a:buNone/>
            </a:pPr>
            <a:r>
              <a:rPr lang="en-US" sz="19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weight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) misurano quanto il modello dipende dalle singole feature — concetto simile ai pesi del perceptrone nelle reti neurali.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77641" y="7602498"/>
            <a:ext cx="204847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0" name="Text 5"/>
          <p:cNvSpPr/>
          <p:nvPr/>
        </p:nvSpPr>
        <p:spPr>
          <a:xfrm>
            <a:off x="8485942" y="7602498"/>
            <a:ext cx="48041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11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9032" y="1148596"/>
            <a:ext cx="1277303" cy="414814"/>
          </a:xfrm>
          <a:prstGeom prst="roundRect">
            <a:avLst>
              <a:gd name="adj" fmla="val 2204"/>
            </a:avLst>
          </a:prstGeom>
          <a:solidFill>
            <a:srgbClr val="CCDDFF"/>
          </a:solidFill>
          <a:ln/>
        </p:spPr>
      </p:sp>
      <p:sp>
        <p:nvSpPr>
          <p:cNvPr id="3" name="Text 1"/>
          <p:cNvSpPr/>
          <p:nvPr/>
        </p:nvSpPr>
        <p:spPr>
          <a:xfrm>
            <a:off x="971074" y="1219557"/>
            <a:ext cx="993219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CAPITOLO 4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2224683" y="1219557"/>
            <a:ext cx="117752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SCIKIT-LEARN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829032" y="1639133"/>
            <a:ext cx="6946940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Classe LinearRegression</a:t>
            </a:r>
            <a:endParaRPr lang="en-US" sz="4850" dirty="0"/>
          </a:p>
        </p:txBody>
      </p:sp>
      <p:sp>
        <p:nvSpPr>
          <p:cNvPr id="6" name="Text 4"/>
          <p:cNvSpPr/>
          <p:nvPr/>
        </p:nvSpPr>
        <p:spPr>
          <a:xfrm>
            <a:off x="829032" y="2698790"/>
            <a:ext cx="12972336" cy="7050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libreria </a:t>
            </a:r>
            <a:pPr algn="l" indent="0" marL="0">
              <a:lnSpc>
                <a:spcPts val="26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scikit-learn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contiene la classe 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LinearRegression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per creare modelli di regressione lineare con un numero arbitrario di feature, utilizzando l'algoritmo dei minimi quadrati.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29032" y="3617000"/>
            <a:ext cx="12972336" cy="2349341"/>
          </a:xfrm>
          <a:prstGeom prst="roundRect">
            <a:avLst>
              <a:gd name="adj" fmla="val 38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836652" y="3624620"/>
            <a:ext cx="12957096" cy="58352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73706" y="3745825"/>
            <a:ext cx="2113955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Metodo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3668911" y="3745825"/>
            <a:ext cx="1462207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Parametri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5612368" y="3745825"/>
            <a:ext cx="7944564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Azione</a:t>
            </a:r>
            <a:endParaRPr lang="en-US" sz="1850" dirty="0"/>
          </a:p>
        </p:txBody>
      </p:sp>
      <p:sp>
        <p:nvSpPr>
          <p:cNvPr id="12" name="Shape 10"/>
          <p:cNvSpPr/>
          <p:nvPr/>
        </p:nvSpPr>
        <p:spPr>
          <a:xfrm>
            <a:off x="836652" y="4208145"/>
            <a:ext cx="12957096" cy="58352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73706" y="4329351"/>
            <a:ext cx="2113955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fit()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3668911" y="4329351"/>
            <a:ext cx="1462207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X, y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5612368" y="4329351"/>
            <a:ext cx="7944564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Addestra il modello a partire dai dati di training</a:t>
            </a:r>
            <a:endParaRPr lang="en-US" sz="1850" dirty="0"/>
          </a:p>
        </p:txBody>
      </p:sp>
      <p:sp>
        <p:nvSpPr>
          <p:cNvPr id="16" name="Shape 14"/>
          <p:cNvSpPr/>
          <p:nvPr/>
        </p:nvSpPr>
        <p:spPr>
          <a:xfrm>
            <a:off x="836652" y="4791670"/>
            <a:ext cx="12957096" cy="58352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73706" y="4912876"/>
            <a:ext cx="2113955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predict()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3668911" y="4912876"/>
            <a:ext cx="1462207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X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5612368" y="4912876"/>
            <a:ext cx="7944564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Effettua previsioni su nuovi dati dopo l'addestramento</a:t>
            </a:r>
            <a:endParaRPr lang="en-US" sz="1850" dirty="0"/>
          </a:p>
        </p:txBody>
      </p:sp>
      <p:sp>
        <p:nvSpPr>
          <p:cNvPr id="20" name="Shape 18"/>
          <p:cNvSpPr/>
          <p:nvPr/>
        </p:nvSpPr>
        <p:spPr>
          <a:xfrm>
            <a:off x="836652" y="5375196"/>
            <a:ext cx="12957096" cy="58352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73706" y="5496401"/>
            <a:ext cx="2113955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score()</a:t>
            </a:r>
            <a:endParaRPr lang="en-US" sz="1850" dirty="0"/>
          </a:p>
        </p:txBody>
      </p:sp>
      <p:sp>
        <p:nvSpPr>
          <p:cNvPr id="22" name="Text 20"/>
          <p:cNvSpPr/>
          <p:nvPr/>
        </p:nvSpPr>
        <p:spPr>
          <a:xfrm>
            <a:off x="3668911" y="5496401"/>
            <a:ext cx="1462207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X, y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5612368" y="5496401"/>
            <a:ext cx="7944564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Ritorna il coefficiente di determinazione R²</a:t>
            </a:r>
            <a:endParaRPr lang="en-US" sz="1850" dirty="0"/>
          </a:p>
        </p:txBody>
      </p:sp>
      <p:sp>
        <p:nvSpPr>
          <p:cNvPr id="24" name="Shape 22"/>
          <p:cNvSpPr/>
          <p:nvPr/>
        </p:nvSpPr>
        <p:spPr>
          <a:xfrm>
            <a:off x="829032" y="6179463"/>
            <a:ext cx="12972336" cy="901422"/>
          </a:xfrm>
          <a:prstGeom prst="roundRect">
            <a:avLst>
              <a:gd name="adj" fmla="val 1014"/>
            </a:avLst>
          </a:prstGeom>
          <a:solidFill>
            <a:srgbClr val="B3CCFF"/>
          </a:solidFill>
          <a:ln/>
        </p:spPr>
      </p:sp>
      <p:pic>
        <p:nvPicPr>
          <p:cNvPr id="2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5848" y="6504384"/>
            <a:ext cx="295989" cy="236815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1598652" y="6428065"/>
            <a:ext cx="11965900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Opzionalmente si può usare 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fit_intercept=False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per non calcolare l'intercetta. Di default è 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00000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True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</a:t>
            </a:r>
            <a:endParaRPr lang="en-US" sz="1850" dirty="0"/>
          </a:p>
        </p:txBody>
      </p:sp>
      <p:sp>
        <p:nvSpPr>
          <p:cNvPr id="27" name="Text 24"/>
          <p:cNvSpPr/>
          <p:nvPr/>
        </p:nvSpPr>
        <p:spPr>
          <a:xfrm>
            <a:off x="177641" y="7606546"/>
            <a:ext cx="206490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3955911" y="7606546"/>
            <a:ext cx="49684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12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29032" y="1401485"/>
            <a:ext cx="1596985" cy="556736"/>
          </a:xfrm>
          <a:prstGeom prst="roundRect">
            <a:avLst>
              <a:gd name="adj" fmla="val 1642"/>
            </a:avLst>
          </a:prstGeom>
          <a:solidFill>
            <a:srgbClr val="CCDDFF"/>
          </a:solidFill>
          <a:ln/>
        </p:spPr>
      </p:sp>
      <p:sp>
        <p:nvSpPr>
          <p:cNvPr id="4" name="Text 1"/>
          <p:cNvSpPr/>
          <p:nvPr/>
        </p:nvSpPr>
        <p:spPr>
          <a:xfrm>
            <a:off x="1006673" y="1490305"/>
            <a:ext cx="1241703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CAPITOLO 5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2574012" y="1490305"/>
            <a:ext cx="1544360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APPLICAZIONE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29032" y="2076569"/>
            <a:ext cx="7485936" cy="1938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Le Fioriture dei Ciliegi di Kyoto</a:t>
            </a:r>
            <a:endParaRPr lang="en-US" sz="6100" dirty="0"/>
          </a:p>
        </p:txBody>
      </p:sp>
      <p:sp>
        <p:nvSpPr>
          <p:cNvPr id="7" name="Text 4"/>
          <p:cNvSpPr/>
          <p:nvPr/>
        </p:nvSpPr>
        <p:spPr>
          <a:xfrm>
            <a:off x="829032" y="4459248"/>
            <a:ext cx="7485936" cy="2368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Spostiamoci in Giappone, nella prefettura di Kyoto, dove le fioriture primaverili dei ciliegi sono un'attrazione turistica mondiale. Grazie al lavoro dei ricercatori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Y. Aono e K. Kazui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(2008), disponiamo delle date di fioritura dall'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812 d.C.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a oggi — oltre un millennio di open data!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525470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13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3288030"/>
            <a:ext cx="2270760" cy="16535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486632" y="1352788"/>
            <a:ext cx="6979563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Domanda di Ricerca</a:t>
            </a:r>
            <a:endParaRPr lang="en-US" sz="5450" dirty="0"/>
          </a:p>
        </p:txBody>
      </p:sp>
      <p:sp>
        <p:nvSpPr>
          <p:cNvPr id="5" name="Text 1"/>
          <p:cNvSpPr/>
          <p:nvPr/>
        </p:nvSpPr>
        <p:spPr>
          <a:xfrm>
            <a:off x="4486632" y="2800707"/>
            <a:ext cx="5328761" cy="24295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Per ogni anno il dataset indica il </a:t>
            </a:r>
            <a:pPr algn="l" indent="0" marL="0">
              <a:lnSpc>
                <a:spcPts val="3150"/>
              </a:lnSpc>
              <a:buNone/>
            </a:pPr>
            <a:r>
              <a:rPr lang="en-US" sz="20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numero di giorni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dopo il quale si è avuta la piena fioritura, a partire dal primo gennaio. I ricercatori si chiedono: esiste un rapporto tra fenomeni climatici come il </a:t>
            </a:r>
            <a:pPr algn="l" indent="0" marL="0">
              <a:lnSpc>
                <a:spcPts val="3150"/>
              </a:lnSpc>
              <a:buNone/>
            </a:pPr>
            <a:r>
              <a:rPr lang="en-US" sz="20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global warming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e la data di fioritura?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4486632" y="5446157"/>
            <a:ext cx="5328761" cy="1214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Noi verificheremo se è evidente una </a:t>
            </a:r>
            <a:pPr algn="l" indent="0" marL="0">
              <a:lnSpc>
                <a:spcPts val="3150"/>
              </a:lnSpc>
              <a:buNone/>
            </a:pPr>
            <a:r>
              <a:rPr lang="en-US" sz="20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tendenza nei dati dal 1900 a oggi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e, in caso affermativo, la misureremo con una regressione lineare.</a:t>
            </a:r>
            <a:endParaRPr lang="en-US" sz="2050" dirty="0"/>
          </a:p>
        </p:txBody>
      </p:sp>
      <p:sp>
        <p:nvSpPr>
          <p:cNvPr id="7" name="Shape 3"/>
          <p:cNvSpPr/>
          <p:nvPr/>
        </p:nvSpPr>
        <p:spPr>
          <a:xfrm>
            <a:off x="10281285" y="2584847"/>
            <a:ext cx="3719393" cy="4291965"/>
          </a:xfrm>
          <a:prstGeom prst="roundRect">
            <a:avLst>
              <a:gd name="adj" fmla="val 246"/>
            </a:avLst>
          </a:prstGeom>
          <a:solidFill>
            <a:srgbClr val="CCCCCC">
              <a:alpha val="95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0547747" y="2824639"/>
            <a:ext cx="3186470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Modello</a:t>
            </a:r>
            <a:endParaRPr lang="en-US" sz="2700" dirty="0"/>
          </a:p>
        </p:txBody>
      </p:sp>
      <p:sp>
        <p:nvSpPr>
          <p:cNvPr id="9" name="Text 5"/>
          <p:cNvSpPr/>
          <p:nvPr/>
        </p:nvSpPr>
        <p:spPr>
          <a:xfrm>
            <a:off x="10547747" y="3500557"/>
            <a:ext cx="3186470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Feature: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anno di osservazione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10547747" y="4526280"/>
            <a:ext cx="3186470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Target: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giorno di fioritura (numero)</a:t>
            </a:r>
            <a:endParaRPr lang="en-US" sz="2050" dirty="0"/>
          </a:p>
        </p:txBody>
      </p:sp>
      <p:sp>
        <p:nvSpPr>
          <p:cNvPr id="11" name="Text 7"/>
          <p:cNvSpPr/>
          <p:nvPr/>
        </p:nvSpPr>
        <p:spPr>
          <a:xfrm>
            <a:off x="10547747" y="5552003"/>
            <a:ext cx="3186470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Periodo: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1900–2015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3835241" y="7598331"/>
            <a:ext cx="203382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3986986" y="7598331"/>
            <a:ext cx="4657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14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950238"/>
            <a:ext cx="11283553" cy="726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Preparazione: Importazioni e Caricamento Dati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829032" y="2010251"/>
            <a:ext cx="12972336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notebook Jupyter inizia con le importazioni delle librerie necessarie: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829032" y="2508409"/>
            <a:ext cx="12972336" cy="1887260"/>
          </a:xfrm>
          <a:prstGeom prst="roundRect">
            <a:avLst>
              <a:gd name="adj" fmla="val 485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817959" y="2508409"/>
            <a:ext cx="12994481" cy="1887260"/>
          </a:xfrm>
          <a:prstGeom prst="roundRect">
            <a:avLst>
              <a:gd name="adj" fmla="val 1765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1040011" y="2674858"/>
            <a:ext cx="12550378" cy="1554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numpy as np</a:t>
            </a:r>
            <a:endParaRPr lang="en-US" sz="17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matplotlib.pyplot as plt</a:t>
            </a:r>
            <a:endParaRPr lang="en-US" sz="17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pandas as pd</a:t>
            </a:r>
            <a:endParaRPr lang="en-US" sz="17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sklearn.linear_model import LinearRegression</a:t>
            </a:r>
            <a:endParaRPr lang="en-US" sz="17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sklearn.preprocessing import StandardScaler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829032" y="4582954"/>
            <a:ext cx="12972336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Carichiamo i dati nel dataframe, estraendo le colonne </a:t>
            </a:r>
            <a:pPr algn="l" indent="0" marL="0">
              <a:lnSpc>
                <a:spcPts val="2400"/>
              </a:lnSpc>
              <a:buNone/>
            </a:pPr>
            <a:r>
              <a:rPr lang="en-US" sz="17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AD</a:t>
            </a:r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(anno) e </a:t>
            </a:r>
            <a:pPr algn="l" indent="0" marL="0">
              <a:lnSpc>
                <a:spcPts val="2400"/>
              </a:lnSpc>
              <a:buNone/>
            </a:pPr>
            <a:r>
              <a:rPr lang="en-US" sz="17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Full-flowering date (DOY)</a:t>
            </a:r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(giorno di fioritura). Creiamo anche una colonna </a:t>
            </a:r>
            <a:pPr algn="l" indent="0" marL="0">
              <a:lnSpc>
                <a:spcPts val="2400"/>
              </a:lnSpc>
              <a:buNone/>
            </a:pPr>
            <a:r>
              <a:rPr lang="en-US" sz="17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DateMean</a:t>
            </a:r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con la </a:t>
            </a:r>
            <a:pPr algn="l" indent="0" marL="0">
              <a:lnSpc>
                <a:spcPts val="2400"/>
              </a:lnSpc>
              <a:buNone/>
            </a:pPr>
            <a:r>
              <a:rPr lang="en-US" sz="17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media mobile</a:t>
            </a:r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su 30 anni per la linea di tendenza.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829032" y="5391983"/>
            <a:ext cx="12972336" cy="1887260"/>
          </a:xfrm>
          <a:prstGeom prst="roundRect">
            <a:avLst>
              <a:gd name="adj" fmla="val 485"/>
            </a:avLst>
          </a:prstGeom>
          <a:solidFill>
            <a:srgbClr val="F2F2F2"/>
          </a:solidFill>
          <a:ln/>
        </p:spPr>
      </p:sp>
      <p:sp>
        <p:nvSpPr>
          <p:cNvPr id="9" name="Shape 7"/>
          <p:cNvSpPr/>
          <p:nvPr/>
        </p:nvSpPr>
        <p:spPr>
          <a:xfrm>
            <a:off x="817959" y="5391983"/>
            <a:ext cx="12994481" cy="1887260"/>
          </a:xfrm>
          <a:prstGeom prst="roundRect">
            <a:avLst>
              <a:gd name="adj" fmla="val 1765"/>
            </a:avLst>
          </a:prstGeom>
          <a:solidFill>
            <a:srgbClr val="F2F2F2"/>
          </a:solidFill>
          <a:ln/>
        </p:spPr>
      </p:sp>
      <p:sp>
        <p:nvSpPr>
          <p:cNvPr id="10" name="Text 8"/>
          <p:cNvSpPr/>
          <p:nvPr/>
        </p:nvSpPr>
        <p:spPr>
          <a:xfrm>
            <a:off x="1040011" y="5558433"/>
            <a:ext cx="12550378" cy="1554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 = pd.read_csv("./KyotoCherryFullFlowering_1900.csv",</a:t>
            </a:r>
            <a:endParaRPr lang="en-US" sz="17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index_col="AD", usecols=["AD","Full-flowering date (DOY)"])</a:t>
            </a:r>
            <a:endParaRPr lang="en-US" sz="17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data['Year'] = data.index</a:t>
            </a:r>
            <a:endParaRPr lang="en-US" sz="17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data['DateMean'] = data['Full-flowering date (DOY)'].rolling(</a:t>
            </a:r>
            <a:endParaRPr lang="en-US" sz="1700" dirty="0"/>
          </a:p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window=30, center=True).mean()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177641" y="7610713"/>
            <a:ext cx="2083594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3937218" y="7610713"/>
            <a:ext cx="515541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15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353503"/>
            <a:ext cx="7449145" cy="726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Dataframe e la Media Mobile</a:t>
            </a:r>
            <a:endParaRPr lang="en-US" sz="4550" dirty="0"/>
          </a:p>
        </p:txBody>
      </p:sp>
      <p:sp>
        <p:nvSpPr>
          <p:cNvPr id="3" name="Shape 1"/>
          <p:cNvSpPr/>
          <p:nvPr/>
        </p:nvSpPr>
        <p:spPr>
          <a:xfrm>
            <a:off x="829032" y="2413516"/>
            <a:ext cx="12972336" cy="3170634"/>
          </a:xfrm>
          <a:prstGeom prst="roundRect">
            <a:avLst>
              <a:gd name="adj" fmla="val 288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6652" y="2421136"/>
            <a:ext cx="12957096" cy="5258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58942" y="2528649"/>
            <a:ext cx="149554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AD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3006209" y="2528649"/>
            <a:ext cx="408324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Full-flowering date (DOY)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41181" y="2528649"/>
            <a:ext cx="149173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Year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9484638" y="2528649"/>
            <a:ext cx="408705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DateMean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836652" y="2947035"/>
            <a:ext cx="12957096" cy="5258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58942" y="3054548"/>
            <a:ext cx="149554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1866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3006209" y="3054548"/>
            <a:ext cx="408324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102.0</a:t>
            </a:r>
            <a:endParaRPr lang="en-US" sz="1700" dirty="0"/>
          </a:p>
        </p:txBody>
      </p:sp>
      <p:sp>
        <p:nvSpPr>
          <p:cNvPr id="12" name="Text 10"/>
          <p:cNvSpPr/>
          <p:nvPr/>
        </p:nvSpPr>
        <p:spPr>
          <a:xfrm>
            <a:off x="7541181" y="3054548"/>
            <a:ext cx="149173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1866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9484638" y="3054548"/>
            <a:ext cx="408705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96.07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836652" y="3472934"/>
            <a:ext cx="12957096" cy="5258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58942" y="3580448"/>
            <a:ext cx="149554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1867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3006209" y="3580448"/>
            <a:ext cx="408324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95.0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541181" y="3580448"/>
            <a:ext cx="149173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1867</a:t>
            </a:r>
            <a:endParaRPr lang="en-US" sz="1700" dirty="0"/>
          </a:p>
        </p:txBody>
      </p:sp>
      <p:sp>
        <p:nvSpPr>
          <p:cNvPr id="18" name="Text 16"/>
          <p:cNvSpPr/>
          <p:nvPr/>
        </p:nvSpPr>
        <p:spPr>
          <a:xfrm>
            <a:off x="9484638" y="3580448"/>
            <a:ext cx="408705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96.00</a:t>
            </a:r>
            <a:endParaRPr lang="en-US" sz="1700" dirty="0"/>
          </a:p>
        </p:txBody>
      </p:sp>
      <p:sp>
        <p:nvSpPr>
          <p:cNvPr id="19" name="Shape 17"/>
          <p:cNvSpPr/>
          <p:nvPr/>
        </p:nvSpPr>
        <p:spPr>
          <a:xfrm>
            <a:off x="836652" y="3998833"/>
            <a:ext cx="12957096" cy="5258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58942" y="4106347"/>
            <a:ext cx="149554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1868</a:t>
            </a:r>
            <a:endParaRPr lang="en-US" sz="1700" dirty="0"/>
          </a:p>
        </p:txBody>
      </p:sp>
      <p:sp>
        <p:nvSpPr>
          <p:cNvPr id="21" name="Text 19"/>
          <p:cNvSpPr/>
          <p:nvPr/>
        </p:nvSpPr>
        <p:spPr>
          <a:xfrm>
            <a:off x="3006209" y="4106347"/>
            <a:ext cx="408324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106.0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7541181" y="4106347"/>
            <a:ext cx="149173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1868</a:t>
            </a:r>
            <a:endParaRPr lang="en-US" sz="1700" dirty="0"/>
          </a:p>
        </p:txBody>
      </p:sp>
      <p:sp>
        <p:nvSpPr>
          <p:cNvPr id="23" name="Text 21"/>
          <p:cNvSpPr/>
          <p:nvPr/>
        </p:nvSpPr>
        <p:spPr>
          <a:xfrm>
            <a:off x="9484638" y="4106347"/>
            <a:ext cx="408705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97.33</a:t>
            </a:r>
            <a:endParaRPr lang="en-US" sz="1700" dirty="0"/>
          </a:p>
        </p:txBody>
      </p:sp>
      <p:sp>
        <p:nvSpPr>
          <p:cNvPr id="24" name="Shape 22"/>
          <p:cNvSpPr/>
          <p:nvPr/>
        </p:nvSpPr>
        <p:spPr>
          <a:xfrm>
            <a:off x="836652" y="4524732"/>
            <a:ext cx="12957096" cy="52589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58942" y="4632246"/>
            <a:ext cx="149554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1890</a:t>
            </a:r>
            <a:endParaRPr lang="en-US" sz="1700" dirty="0"/>
          </a:p>
        </p:txBody>
      </p:sp>
      <p:sp>
        <p:nvSpPr>
          <p:cNvPr id="26" name="Text 24"/>
          <p:cNvSpPr/>
          <p:nvPr/>
        </p:nvSpPr>
        <p:spPr>
          <a:xfrm>
            <a:off x="3006209" y="4632246"/>
            <a:ext cx="408324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88.0</a:t>
            </a:r>
            <a:endParaRPr lang="en-US" sz="1700" dirty="0"/>
          </a:p>
        </p:txBody>
      </p:sp>
      <p:sp>
        <p:nvSpPr>
          <p:cNvPr id="27" name="Text 25"/>
          <p:cNvSpPr/>
          <p:nvPr/>
        </p:nvSpPr>
        <p:spPr>
          <a:xfrm>
            <a:off x="7541181" y="4632246"/>
            <a:ext cx="149173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1890</a:t>
            </a:r>
            <a:endParaRPr lang="en-US" sz="1700" dirty="0"/>
          </a:p>
        </p:txBody>
      </p:sp>
      <p:sp>
        <p:nvSpPr>
          <p:cNvPr id="28" name="Text 26"/>
          <p:cNvSpPr/>
          <p:nvPr/>
        </p:nvSpPr>
        <p:spPr>
          <a:xfrm>
            <a:off x="9484638" y="4632246"/>
            <a:ext cx="408705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97.53</a:t>
            </a:r>
            <a:endParaRPr lang="en-US" sz="1700" dirty="0"/>
          </a:p>
        </p:txBody>
      </p:sp>
      <p:sp>
        <p:nvSpPr>
          <p:cNvPr id="29" name="Shape 27"/>
          <p:cNvSpPr/>
          <p:nvPr/>
        </p:nvSpPr>
        <p:spPr>
          <a:xfrm>
            <a:off x="836652" y="5050631"/>
            <a:ext cx="12957096" cy="5258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58942" y="5158145"/>
            <a:ext cx="149554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1895</a:t>
            </a:r>
            <a:endParaRPr lang="en-US" sz="1700" dirty="0"/>
          </a:p>
        </p:txBody>
      </p:sp>
      <p:sp>
        <p:nvSpPr>
          <p:cNvPr id="31" name="Text 29"/>
          <p:cNvSpPr/>
          <p:nvPr/>
        </p:nvSpPr>
        <p:spPr>
          <a:xfrm>
            <a:off x="3006209" y="5158145"/>
            <a:ext cx="408324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99.0</a:t>
            </a:r>
            <a:endParaRPr lang="en-US" sz="1700" dirty="0"/>
          </a:p>
        </p:txBody>
      </p:sp>
      <p:sp>
        <p:nvSpPr>
          <p:cNvPr id="32" name="Text 30"/>
          <p:cNvSpPr/>
          <p:nvPr/>
        </p:nvSpPr>
        <p:spPr>
          <a:xfrm>
            <a:off x="7541181" y="5158145"/>
            <a:ext cx="149173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1895</a:t>
            </a:r>
            <a:endParaRPr lang="en-US" sz="1700" dirty="0"/>
          </a:p>
        </p:txBody>
      </p:sp>
      <p:sp>
        <p:nvSpPr>
          <p:cNvPr id="33" name="Text 31"/>
          <p:cNvSpPr/>
          <p:nvPr/>
        </p:nvSpPr>
        <p:spPr>
          <a:xfrm>
            <a:off x="9484638" y="5158145"/>
            <a:ext cx="4087058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97.23</a:t>
            </a:r>
            <a:endParaRPr lang="en-US" sz="1700" dirty="0"/>
          </a:p>
        </p:txBody>
      </p:sp>
      <p:sp>
        <p:nvSpPr>
          <p:cNvPr id="34" name="Shape 32"/>
          <p:cNvSpPr/>
          <p:nvPr/>
        </p:nvSpPr>
        <p:spPr>
          <a:xfrm>
            <a:off x="829032" y="5771436"/>
            <a:ext cx="12972336" cy="1104543"/>
          </a:xfrm>
          <a:prstGeom prst="roundRect">
            <a:avLst>
              <a:gd name="adj" fmla="val 828"/>
            </a:avLst>
          </a:prstGeom>
          <a:solidFill>
            <a:srgbClr val="CCCCCC"/>
          </a:solidFill>
          <a:ln/>
        </p:spPr>
      </p:sp>
      <p:pic>
        <p:nvPicPr>
          <p:cNvPr id="3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1084" y="6068020"/>
            <a:ext cx="277535" cy="222052"/>
          </a:xfrm>
          <a:prstGeom prst="rect">
            <a:avLst/>
          </a:prstGeom>
        </p:spPr>
      </p:pic>
      <p:sp>
        <p:nvSpPr>
          <p:cNvPr id="36" name="Text 33"/>
          <p:cNvSpPr/>
          <p:nvPr/>
        </p:nvSpPr>
        <p:spPr>
          <a:xfrm>
            <a:off x="1550670" y="5993368"/>
            <a:ext cx="12028646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</a:t>
            </a:r>
            <a:pPr algn="l" indent="0" marL="0">
              <a:lnSpc>
                <a:spcPts val="24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media mobile</a:t>
            </a:r>
            <a:pPr algn="l" indent="0" marL="0">
              <a:lnSpc>
                <a:spcPts val="24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è usata in statistica per l'analisi di serie storiche. Le medie sono calcolate rispetto a una finestra temporale fissata (nel nostro caso 30 anni, centrata). Genera una linea di tendenza che non risente troppo delle fluttuazioni annuali.</a:t>
            </a:r>
            <a:endParaRPr lang="en-US" sz="1700" dirty="0"/>
          </a:p>
        </p:txBody>
      </p:sp>
      <p:sp>
        <p:nvSpPr>
          <p:cNvPr id="37" name="Text 34"/>
          <p:cNvSpPr/>
          <p:nvPr/>
        </p:nvSpPr>
        <p:spPr>
          <a:xfrm>
            <a:off x="177641" y="7610713"/>
            <a:ext cx="2083594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13937218" y="7610713"/>
            <a:ext cx="515541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16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6990" y="2971800"/>
            <a:ext cx="3360420" cy="2286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9032" y="1548170"/>
            <a:ext cx="7367349" cy="92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250"/>
              </a:lnSpc>
              <a:buNone/>
            </a:pPr>
            <a:r>
              <a:rPr lang="en-US" sz="58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Grafico a Dispersione</a:t>
            </a:r>
            <a:endParaRPr lang="en-US" sz="5800" dirty="0"/>
          </a:p>
        </p:txBody>
      </p:sp>
      <p:sp>
        <p:nvSpPr>
          <p:cNvPr id="5" name="Text 1"/>
          <p:cNvSpPr/>
          <p:nvPr/>
        </p:nvSpPr>
        <p:spPr>
          <a:xfrm>
            <a:off x="829032" y="2869882"/>
            <a:ext cx="7485936" cy="21943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grafico mostra i </a:t>
            </a:r>
            <a:pPr algn="l" indent="0" marL="0">
              <a:lnSpc>
                <a:spcPts val="3450"/>
              </a:lnSpc>
              <a:buNone/>
            </a:pPr>
            <a:r>
              <a:rPr lang="en-US" sz="22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113 campioni</a:t>
            </a:r>
            <a:pPr algn="l" indent="0" marL="0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(punti rossi) e la </a:t>
            </a:r>
            <a:pPr algn="l" indent="0" marL="0">
              <a:lnSpc>
                <a:spcPts val="3450"/>
              </a:lnSpc>
              <a:buNone/>
            </a:pPr>
            <a:r>
              <a:rPr lang="en-US" sz="22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media mobile su 30 anni</a:t>
            </a:r>
            <a:pPr algn="l" indent="0" marL="0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(linea verde). I campioni sono molto dispersi — la variabilità è dovuta ad anni particolarmente caldi o freddi — ma la linea di tendenza ha un </a:t>
            </a:r>
            <a:pPr algn="l" indent="0" marL="0">
              <a:lnSpc>
                <a:spcPts val="3450"/>
              </a:lnSpc>
              <a:buNone/>
            </a:pPr>
            <a:r>
              <a:rPr lang="en-US" sz="22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andamento decrescente</a:t>
            </a:r>
            <a:pPr algn="l" indent="0" marL="0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piuttosto netto.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829032" y="5364837"/>
            <a:ext cx="7485936" cy="1316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Un modello con una sola feature non potrà mai spiegare tutta la variabilità, ma può individuare il </a:t>
            </a:r>
            <a:pPr algn="l" indent="0" marL="0">
              <a:lnSpc>
                <a:spcPts val="3450"/>
              </a:lnSpc>
              <a:buNone/>
            </a:pPr>
            <a:r>
              <a:rPr lang="en-US" sz="22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trend</a:t>
            </a:r>
            <a:pPr algn="l" indent="0" marL="0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 Per questo utilizzeremo tutti i dati per l'addestramento, senza separare training e test.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77641" y="7594163"/>
            <a:ext cx="202072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8513683" y="7594163"/>
            <a:ext cx="4526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17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2170" y="3406140"/>
            <a:ext cx="4290060" cy="14173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9032" y="993100"/>
            <a:ext cx="7288173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Normalizzazione dei Dati</a:t>
            </a:r>
            <a:endParaRPr lang="en-US" sz="5450" dirty="0"/>
          </a:p>
        </p:txBody>
      </p:sp>
      <p:sp>
        <p:nvSpPr>
          <p:cNvPr id="5" name="Text 1"/>
          <p:cNvSpPr/>
          <p:nvPr/>
        </p:nvSpPr>
        <p:spPr>
          <a:xfrm>
            <a:off x="829032" y="2225159"/>
            <a:ext cx="7485936" cy="1237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Come nel capitolo 9, </a:t>
            </a:r>
            <a:pPr algn="l" indent="0" marL="0">
              <a:lnSpc>
                <a:spcPts val="3150"/>
              </a:lnSpc>
              <a:buNone/>
            </a:pPr>
            <a:r>
              <a:rPr lang="en-US" sz="20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normalizziamo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sia la feature che la variabile target con la classe 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StandardScaler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: trasliamo e scaliamo i valori affinché abbiano media 0 e deviazione standard 1.</a:t>
            </a:r>
            <a:endParaRPr lang="en-US" sz="2050" dirty="0"/>
          </a:p>
        </p:txBody>
      </p:sp>
      <p:sp>
        <p:nvSpPr>
          <p:cNvPr id="6" name="Shape 2"/>
          <p:cNvSpPr/>
          <p:nvPr/>
        </p:nvSpPr>
        <p:spPr>
          <a:xfrm>
            <a:off x="829032" y="3732609"/>
            <a:ext cx="7485936" cy="2019300"/>
          </a:xfrm>
          <a:prstGeom prst="roundRect">
            <a:avLst>
              <a:gd name="adj" fmla="val 453"/>
            </a:avLst>
          </a:prstGeom>
          <a:solidFill>
            <a:srgbClr val="F2F2F2"/>
          </a:solidFill>
          <a:ln/>
        </p:spPr>
      </p:sp>
      <p:sp>
        <p:nvSpPr>
          <p:cNvPr id="7" name="Shape 3"/>
          <p:cNvSpPr/>
          <p:nvPr/>
        </p:nvSpPr>
        <p:spPr>
          <a:xfrm>
            <a:off x="815816" y="3732609"/>
            <a:ext cx="7512367" cy="2019300"/>
          </a:xfrm>
          <a:prstGeom prst="roundRect">
            <a:avLst>
              <a:gd name="adj" fmla="val 1980"/>
            </a:avLst>
          </a:prstGeom>
          <a:solidFill>
            <a:srgbClr val="F2F2F2"/>
          </a:solidFill>
          <a:ln/>
        </p:spPr>
      </p:sp>
      <p:sp>
        <p:nvSpPr>
          <p:cNvPr id="8" name="Text 4"/>
          <p:cNvSpPr/>
          <p:nvPr/>
        </p:nvSpPr>
        <p:spPr>
          <a:xfrm>
            <a:off x="1082278" y="3932396"/>
            <a:ext cx="6979444" cy="1619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sc_x = StandardScaler()</a:t>
            </a:r>
            <a:endParaRPr lang="en-US" sz="2050" dirty="0"/>
          </a:p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sc_y = StandardScaler()</a:t>
            </a:r>
            <a:endParaRPr lang="en-US" sz="2050" dirty="0"/>
          </a:p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X_sc = sc_x.fit_transform(X)</a:t>
            </a:r>
            <a:endParaRPr lang="en-US" sz="2050" dirty="0"/>
          </a:p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y_sc = sc_y.fit_transform(y)</a:t>
            </a:r>
            <a:endParaRPr lang="en-US" sz="2050" dirty="0"/>
          </a:p>
        </p:txBody>
      </p:sp>
      <p:sp>
        <p:nvSpPr>
          <p:cNvPr id="9" name="Text 5"/>
          <p:cNvSpPr/>
          <p:nvPr/>
        </p:nvSpPr>
        <p:spPr>
          <a:xfrm>
            <a:off x="829032" y="6021705"/>
            <a:ext cx="7485936" cy="12147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 due grafici appaiono identici, ma osservando gli assi notiamo che la distribuzione normalizzata è </a:t>
            </a:r>
            <a:pPr algn="l" indent="0" marL="0">
              <a:lnSpc>
                <a:spcPts val="3150"/>
              </a:lnSpc>
              <a:buNone/>
            </a:pPr>
            <a:r>
              <a:rPr lang="en-US" sz="20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centrata sull'origine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(0,0) e riscalata.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177641" y="7598331"/>
            <a:ext cx="203382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8500586" y="7598331"/>
            <a:ext cx="4657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18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114187"/>
            <a:ext cx="7185541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Classe StandardScaler</a:t>
            </a:r>
            <a:endParaRPr lang="en-US" sz="5450" dirty="0"/>
          </a:p>
        </p:txBody>
      </p:sp>
      <p:sp>
        <p:nvSpPr>
          <p:cNvPr id="3" name="Text 1"/>
          <p:cNvSpPr/>
          <p:nvPr/>
        </p:nvSpPr>
        <p:spPr>
          <a:xfrm>
            <a:off x="829032" y="2466142"/>
            <a:ext cx="12972336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 metodi principali per la normalizzazione e de-normalizzazione dei dati:</a:t>
            </a:r>
            <a:endParaRPr lang="en-US" sz="2050" dirty="0"/>
          </a:p>
        </p:txBody>
      </p:sp>
      <p:sp>
        <p:nvSpPr>
          <p:cNvPr id="4" name="Shape 2"/>
          <p:cNvSpPr/>
          <p:nvPr/>
        </p:nvSpPr>
        <p:spPr>
          <a:xfrm>
            <a:off x="829032" y="3140869"/>
            <a:ext cx="12972336" cy="3974544"/>
          </a:xfrm>
          <a:prstGeom prst="roundRect">
            <a:avLst>
              <a:gd name="adj" fmla="val 23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44272" y="3156109"/>
            <a:ext cx="12941856" cy="7078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110972" y="3307556"/>
            <a:ext cx="2698671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Metodo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4350187" y="3307556"/>
            <a:ext cx="1400651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Parametri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6291382" y="3307556"/>
            <a:ext cx="7228284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Azione</a:t>
            </a:r>
            <a:endParaRPr lang="en-US" sz="2050" dirty="0"/>
          </a:p>
        </p:txBody>
      </p:sp>
      <p:sp>
        <p:nvSpPr>
          <p:cNvPr id="9" name="Shape 7"/>
          <p:cNvSpPr/>
          <p:nvPr/>
        </p:nvSpPr>
        <p:spPr>
          <a:xfrm>
            <a:off x="844272" y="3863935"/>
            <a:ext cx="12941856" cy="7078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110972" y="4015383"/>
            <a:ext cx="2698671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fit_transform()</a:t>
            </a:r>
            <a:endParaRPr lang="en-US" sz="2050" dirty="0"/>
          </a:p>
        </p:txBody>
      </p:sp>
      <p:sp>
        <p:nvSpPr>
          <p:cNvPr id="11" name="Text 9"/>
          <p:cNvSpPr/>
          <p:nvPr/>
        </p:nvSpPr>
        <p:spPr>
          <a:xfrm>
            <a:off x="4350187" y="4015383"/>
            <a:ext cx="1400651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X, y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6291382" y="4015383"/>
            <a:ext cx="7228284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Calcola media e deviazione standard, poi normalizza i dati</a:t>
            </a:r>
            <a:endParaRPr lang="en-US" sz="2050" dirty="0"/>
          </a:p>
        </p:txBody>
      </p:sp>
      <p:sp>
        <p:nvSpPr>
          <p:cNvPr id="13" name="Shape 11"/>
          <p:cNvSpPr/>
          <p:nvPr/>
        </p:nvSpPr>
        <p:spPr>
          <a:xfrm>
            <a:off x="844272" y="4571762"/>
            <a:ext cx="12941856" cy="111275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110972" y="4723209"/>
            <a:ext cx="2698671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fit()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4350187" y="4723209"/>
            <a:ext cx="1400651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X, y</a:t>
            </a:r>
            <a:endParaRPr lang="en-US" sz="2050" dirty="0"/>
          </a:p>
        </p:txBody>
      </p:sp>
      <p:sp>
        <p:nvSpPr>
          <p:cNvPr id="16" name="Text 14"/>
          <p:cNvSpPr/>
          <p:nvPr/>
        </p:nvSpPr>
        <p:spPr>
          <a:xfrm>
            <a:off x="6291382" y="4723209"/>
            <a:ext cx="7228284" cy="809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Calcola media e deviazione standard per normalizzazioni successive</a:t>
            </a:r>
            <a:endParaRPr lang="en-US" sz="2050" dirty="0"/>
          </a:p>
        </p:txBody>
      </p:sp>
      <p:sp>
        <p:nvSpPr>
          <p:cNvPr id="17" name="Shape 15"/>
          <p:cNvSpPr/>
          <p:nvPr/>
        </p:nvSpPr>
        <p:spPr>
          <a:xfrm>
            <a:off x="844272" y="5684520"/>
            <a:ext cx="12941856" cy="70782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110972" y="5835967"/>
            <a:ext cx="2698671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transform()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4350187" y="5835967"/>
            <a:ext cx="1400651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X, y</a:t>
            </a:r>
            <a:endParaRPr lang="en-US" sz="2050" dirty="0"/>
          </a:p>
        </p:txBody>
      </p:sp>
      <p:sp>
        <p:nvSpPr>
          <p:cNvPr id="20" name="Text 18"/>
          <p:cNvSpPr/>
          <p:nvPr/>
        </p:nvSpPr>
        <p:spPr>
          <a:xfrm>
            <a:off x="6291382" y="5835967"/>
            <a:ext cx="7228284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Normalizza usando media e dev. std. già calcolati</a:t>
            </a:r>
            <a:endParaRPr lang="en-US" sz="2050" dirty="0"/>
          </a:p>
        </p:txBody>
      </p:sp>
      <p:sp>
        <p:nvSpPr>
          <p:cNvPr id="21" name="Shape 19"/>
          <p:cNvSpPr/>
          <p:nvPr/>
        </p:nvSpPr>
        <p:spPr>
          <a:xfrm>
            <a:off x="844272" y="6392347"/>
            <a:ext cx="12941856" cy="70782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110972" y="6543794"/>
            <a:ext cx="2698671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inverse_transform()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4350187" y="6543794"/>
            <a:ext cx="1400651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X, y</a:t>
            </a:r>
            <a:endParaRPr lang="en-US" sz="2050" dirty="0"/>
          </a:p>
        </p:txBody>
      </p:sp>
      <p:sp>
        <p:nvSpPr>
          <p:cNvPr id="24" name="Text 22"/>
          <p:cNvSpPr/>
          <p:nvPr/>
        </p:nvSpPr>
        <p:spPr>
          <a:xfrm>
            <a:off x="6291382" y="6543794"/>
            <a:ext cx="7228284" cy="4049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Trasformazione inversa: da dati normalizzati a originali</a:t>
            </a:r>
            <a:endParaRPr lang="en-US" sz="2050" dirty="0"/>
          </a:p>
        </p:txBody>
      </p:sp>
      <p:sp>
        <p:nvSpPr>
          <p:cNvPr id="25" name="Text 23"/>
          <p:cNvSpPr/>
          <p:nvPr/>
        </p:nvSpPr>
        <p:spPr>
          <a:xfrm>
            <a:off x="177641" y="7598331"/>
            <a:ext cx="203382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3986986" y="7598331"/>
            <a:ext cx="4657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19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9032" y="1067038"/>
            <a:ext cx="1516737" cy="519589"/>
          </a:xfrm>
          <a:prstGeom prst="roundRect">
            <a:avLst>
              <a:gd name="adj" fmla="val 1760"/>
            </a:avLst>
          </a:prstGeom>
          <a:solidFill>
            <a:srgbClr val="CCDDFF"/>
          </a:solidFill>
          <a:ln/>
        </p:spPr>
      </p:sp>
      <p:sp>
        <p:nvSpPr>
          <p:cNvPr id="3" name="Text 1"/>
          <p:cNvSpPr/>
          <p:nvPr/>
        </p:nvSpPr>
        <p:spPr>
          <a:xfrm>
            <a:off x="997744" y="1151334"/>
            <a:ext cx="1179314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CAPITOLO 1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2486382" y="1151334"/>
            <a:ext cx="1569006" cy="350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INTRODUZIONE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829032" y="1693426"/>
            <a:ext cx="7377470" cy="92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250"/>
              </a:lnSpc>
              <a:buNone/>
            </a:pPr>
            <a:r>
              <a:rPr lang="en-US" sz="58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 Modelli di Regressione</a:t>
            </a:r>
            <a:endParaRPr lang="en-US" sz="5800" dirty="0"/>
          </a:p>
        </p:txBody>
      </p:sp>
      <p:sp>
        <p:nvSpPr>
          <p:cNvPr id="6" name="Text 4"/>
          <p:cNvSpPr/>
          <p:nvPr/>
        </p:nvSpPr>
        <p:spPr>
          <a:xfrm>
            <a:off x="829032" y="3015139"/>
            <a:ext cx="12972336" cy="1755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 modelli di regressione sono algoritmi di machine learning supervisionato usati per predire una </a:t>
            </a:r>
            <a:pPr algn="l" indent="0" marL="0">
              <a:lnSpc>
                <a:spcPts val="3450"/>
              </a:lnSpc>
              <a:buNone/>
            </a:pPr>
            <a:r>
              <a:rPr lang="en-US" sz="22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variabile target continua</a:t>
            </a:r>
            <a:pPr algn="l" indent="0" marL="0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cioè una variabile che può assumere come valore un </a:t>
            </a:r>
            <a:pPr algn="l" indent="0" marL="0">
              <a:lnSpc>
                <a:spcPts val="3450"/>
              </a:lnSpc>
              <a:buNone/>
            </a:pPr>
            <a:r>
              <a:rPr lang="en-US" sz="22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qualunque numero reale</a:t>
            </a:r>
            <a:pPr algn="l" indent="0" marL="0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 Sono strumenti utilizzati nelle scienze e nell'ingegneria da secoli, oggi parte integrante della cassetta degli attrezzi del machine learning.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829032" y="5071229"/>
            <a:ext cx="6352580" cy="2091333"/>
          </a:xfrm>
          <a:prstGeom prst="roundRect">
            <a:avLst>
              <a:gd name="adj" fmla="val 437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sx="100000" sy="100000" kx="0" ky="0" algn="bl" rotWithShape="0" blurRad="421640" dist="0" dir="0">
              <a:srgbClr val="333333">
                <a:alpha val="1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1125498" y="5367695"/>
            <a:ext cx="3683675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Classificatore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1125498" y="5988368"/>
            <a:ext cx="5759648" cy="877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Prevede una variabile con valori in un insieme </a:t>
            </a:r>
            <a:pPr algn="l" indent="0" marL="0">
              <a:lnSpc>
                <a:spcPts val="3450"/>
              </a:lnSpc>
              <a:buNone/>
            </a:pPr>
            <a:r>
              <a:rPr lang="en-US" sz="22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finito</a:t>
            </a:r>
            <a:pPr algn="l" indent="0" marL="0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di categorie (es. Simmy e Robby).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7448788" y="5071229"/>
            <a:ext cx="6352580" cy="2091333"/>
          </a:xfrm>
          <a:prstGeom prst="roundRect">
            <a:avLst>
              <a:gd name="adj" fmla="val 437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sx="100000" sy="100000" kx="0" ky="0" algn="bl" rotWithShape="0" blurRad="421640" dist="0" dir="0">
              <a:srgbClr val="333333">
                <a:alpha val="1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7745254" y="5367695"/>
            <a:ext cx="3683675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Regressore</a:t>
            </a:r>
            <a:endParaRPr lang="en-US" sz="2900" dirty="0"/>
          </a:p>
        </p:txBody>
      </p:sp>
      <p:sp>
        <p:nvSpPr>
          <p:cNvPr id="12" name="Text 10"/>
          <p:cNvSpPr/>
          <p:nvPr/>
        </p:nvSpPr>
        <p:spPr>
          <a:xfrm>
            <a:off x="7745254" y="5988368"/>
            <a:ext cx="5759648" cy="877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Prevede una variabile con valori nell'insieme dei </a:t>
            </a:r>
            <a:pPr algn="l" indent="0" marL="0">
              <a:lnSpc>
                <a:spcPts val="3450"/>
              </a:lnSpc>
              <a:buNone/>
            </a:pPr>
            <a:r>
              <a:rPr lang="en-US" sz="22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numeri reali</a:t>
            </a:r>
            <a:pPr algn="l" indent="0" marL="0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o in un suo intervallo.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77641" y="7594163"/>
            <a:ext cx="202072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4108668" y="7594163"/>
            <a:ext cx="34409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64776"/>
            <a:ext cx="7195780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Addestramento del Modello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29032" y="2219206"/>
            <a:ext cx="12972336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Creiamo e addestriamo la regressione lineare con una sola riga di codice: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29032" y="2773442"/>
            <a:ext cx="12972336" cy="696397"/>
          </a:xfrm>
          <a:prstGeom prst="roundRect">
            <a:avLst>
              <a:gd name="adj" fmla="val 1313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817245" y="2773442"/>
            <a:ext cx="12995910" cy="696397"/>
          </a:xfrm>
          <a:prstGeom prst="roundRect">
            <a:avLst>
              <a:gd name="adj" fmla="val 5102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1054060" y="2951083"/>
            <a:ext cx="12522279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reg = LinearRegression().fit(X_sc, y_sc)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29032" y="3682960"/>
            <a:ext cx="12972336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Stampiamo i risultati dell'addestramento: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245632" y="4355544"/>
            <a:ext cx="3332917" cy="781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150"/>
              </a:lnSpc>
              <a:buNone/>
            </a:pPr>
            <a:r>
              <a:rPr lang="en-US" sz="6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0.32</a:t>
            </a:r>
            <a:endParaRPr lang="en-US" sz="6150" dirty="0"/>
          </a:p>
        </p:txBody>
      </p:sp>
      <p:sp>
        <p:nvSpPr>
          <p:cNvPr id="9" name="Text 7"/>
          <p:cNvSpPr/>
          <p:nvPr/>
        </p:nvSpPr>
        <p:spPr>
          <a:xfrm>
            <a:off x="1361123" y="5397579"/>
            <a:ext cx="3101935" cy="409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0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R^2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829032" y="5920621"/>
            <a:ext cx="4166235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Coefficiente di determinazione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5648682" y="4355544"/>
            <a:ext cx="3332917" cy="781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150"/>
              </a:lnSpc>
              <a:buNone/>
            </a:pPr>
            <a:r>
              <a:rPr lang="en-US" sz="6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-0.57</a:t>
            </a:r>
            <a:endParaRPr lang="en-US" sz="6150" dirty="0"/>
          </a:p>
        </p:txBody>
      </p:sp>
      <p:sp>
        <p:nvSpPr>
          <p:cNvPr id="12" name="Text 10"/>
          <p:cNvSpPr/>
          <p:nvPr/>
        </p:nvSpPr>
        <p:spPr>
          <a:xfrm>
            <a:off x="5764173" y="5397579"/>
            <a:ext cx="3101935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Coeff. angolare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5232083" y="5898833"/>
            <a:ext cx="4166235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Trend decrescente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10051733" y="4355544"/>
            <a:ext cx="3332917" cy="781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6150"/>
              </a:lnSpc>
              <a:buNone/>
            </a:pPr>
            <a:r>
              <a:rPr lang="en-US" sz="6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0.00</a:t>
            </a:r>
            <a:endParaRPr lang="en-US" sz="6150" dirty="0"/>
          </a:p>
        </p:txBody>
      </p:sp>
      <p:sp>
        <p:nvSpPr>
          <p:cNvPr id="15" name="Text 13"/>
          <p:cNvSpPr/>
          <p:nvPr/>
        </p:nvSpPr>
        <p:spPr>
          <a:xfrm>
            <a:off x="10167223" y="5397579"/>
            <a:ext cx="3101935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Intercetta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9635133" y="5898833"/>
            <a:ext cx="4166235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Dati centrati sull'origine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829032" y="6474857"/>
            <a:ext cx="12972336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</a:t>
            </a:r>
            <a:pPr algn="l" indent="0" marL="0">
              <a:lnSpc>
                <a:spcPts val="2650"/>
              </a:lnSpc>
              <a:buNone/>
            </a:pPr>
            <a:r>
              <a:rPr lang="en-US" sz="18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R^2 = 0{,}32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non è vicino a 1, ma il modello è utile per individuare il trend. Il </a:t>
            </a:r>
            <a:pPr algn="l" indent="0" marL="0">
              <a:lnSpc>
                <a:spcPts val="26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coefficiente angolare negativo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conferma che la fioritura tende ad anticipare ogni anno.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77641" y="7606546"/>
            <a:ext cx="206490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3955911" y="7606546"/>
            <a:ext cx="49684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20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290995"/>
            <a:ext cx="7283768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Previsione e Risultato Finale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29032" y="2445425"/>
            <a:ext cx="12972336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Testiamo il modello su un anno futuro rispetto al dataset: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829032" y="2999661"/>
            <a:ext cx="12972336" cy="1719739"/>
          </a:xfrm>
          <a:prstGeom prst="roundRect">
            <a:avLst>
              <a:gd name="adj" fmla="val 532"/>
            </a:avLst>
          </a:prstGeom>
          <a:solidFill>
            <a:srgbClr val="F2F2F2"/>
          </a:solidFill>
          <a:ln/>
        </p:spPr>
      </p:sp>
      <p:sp>
        <p:nvSpPr>
          <p:cNvPr id="5" name="Shape 3"/>
          <p:cNvSpPr/>
          <p:nvPr/>
        </p:nvSpPr>
        <p:spPr>
          <a:xfrm>
            <a:off x="817245" y="2999661"/>
            <a:ext cx="12995910" cy="1719739"/>
          </a:xfrm>
          <a:prstGeom prst="roundRect">
            <a:avLst>
              <a:gd name="adj" fmla="val 2066"/>
            </a:avLst>
          </a:prstGeom>
          <a:solidFill>
            <a:srgbClr val="F2F2F2"/>
          </a:solidFill>
          <a:ln/>
        </p:spPr>
      </p:sp>
      <p:sp>
        <p:nvSpPr>
          <p:cNvPr id="6" name="Text 4"/>
          <p:cNvSpPr/>
          <p:nvPr/>
        </p:nvSpPr>
        <p:spPr>
          <a:xfrm>
            <a:off x="1054060" y="3177302"/>
            <a:ext cx="12522279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year = 2021</a:t>
            </a:r>
            <a:endParaRPr lang="en-US" sz="1850" dirty="0"/>
          </a:p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year_std = sc_x.transform([[year]])</a:t>
            </a:r>
            <a:endParaRPr lang="en-US" sz="1850" dirty="0"/>
          </a:p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day_std = reg.predict(year_std)</a:t>
            </a:r>
            <a:endParaRPr lang="en-US" sz="1850" dirty="0"/>
          </a:p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Giorno di fioritura previsto nel 2021: 95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29032" y="5121950"/>
            <a:ext cx="3101935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Previsione 2021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829032" y="5699046"/>
            <a:ext cx="6197203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modello prevede la fioritura al </a:t>
            </a:r>
            <a:pPr algn="l" indent="0" marL="0">
              <a:lnSpc>
                <a:spcPts val="26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95° giorno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dal 1° gennaio, cioè il </a:t>
            </a:r>
            <a:pPr algn="l" indent="0" marL="0">
              <a:lnSpc>
                <a:spcPts val="26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5 aprile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 Nella realtà la fioritura fu anticipata al 26 marzo per temperature molto superiori alla media.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441168" y="4932521"/>
            <a:ext cx="6538436" cy="2006084"/>
          </a:xfrm>
          <a:prstGeom prst="roundRect">
            <a:avLst>
              <a:gd name="adj" fmla="val 456"/>
            </a:avLst>
          </a:prstGeom>
          <a:solidFill>
            <a:srgbClr val="CCCCCC">
              <a:alpha val="95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677983" y="5121950"/>
            <a:ext cx="3101935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Attenzione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7677983" y="5699046"/>
            <a:ext cx="6064806" cy="10690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Ricordiamo che 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highlight>
                  <a:srgbClr val="BFBFB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predict()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richiede feature normalizzate e restituisce valori normalizzati: serve 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highlight>
                  <a:srgbClr val="BFBFB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inverse_transform()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per tornare alla scala originale.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177641" y="7606546"/>
            <a:ext cx="206490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3955911" y="7606546"/>
            <a:ext cx="49684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21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070" y="2998470"/>
            <a:ext cx="3299460" cy="22326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9032" y="1279803"/>
            <a:ext cx="5657136" cy="1647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450"/>
              </a:lnSpc>
              <a:buNone/>
            </a:pPr>
            <a:r>
              <a:rPr lang="en-US" sz="51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Grafico con la Retta di Regressione</a:t>
            </a:r>
            <a:endParaRPr lang="en-US" sz="5150" dirty="0"/>
          </a:p>
        </p:txBody>
      </p:sp>
      <p:sp>
        <p:nvSpPr>
          <p:cNvPr id="5" name="Text 1"/>
          <p:cNvSpPr/>
          <p:nvPr/>
        </p:nvSpPr>
        <p:spPr>
          <a:xfrm>
            <a:off x="829032" y="3248501"/>
            <a:ext cx="5657136" cy="148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trend del modello (linea blu) è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discendente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 Leggendo i valori sugli assi, negli ultimi 115 anni la fioritura dei ciliegi di Kyoto ha subito in media un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anticipo di quasi 9 giorni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!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206460" y="5219462"/>
            <a:ext cx="5279708" cy="14897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Alcuni ricercatori ipotizzano che questa sia una conseguenza del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surriscaldamento globale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che induce i fiori a sbocciare sempre più presto in virtù delle temperature maggiori.</a:t>
            </a:r>
            <a:endParaRPr lang="en-US" sz="1950" dirty="0"/>
          </a:p>
        </p:txBody>
      </p:sp>
      <p:sp>
        <p:nvSpPr>
          <p:cNvPr id="7" name="Shape 3"/>
          <p:cNvSpPr/>
          <p:nvPr/>
        </p:nvSpPr>
        <p:spPr>
          <a:xfrm>
            <a:off x="829032" y="4978837"/>
            <a:ext cx="30480" cy="1970961"/>
          </a:xfrm>
          <a:prstGeom prst="rect">
            <a:avLst/>
          </a:prstGeom>
          <a:solidFill>
            <a:srgbClr val="000103"/>
          </a:solidFill>
          <a:ln/>
        </p:spPr>
      </p:sp>
      <p:sp>
        <p:nvSpPr>
          <p:cNvPr id="8" name="Text 4"/>
          <p:cNvSpPr/>
          <p:nvPr/>
        </p:nvSpPr>
        <p:spPr>
          <a:xfrm>
            <a:off x="177641" y="7602498"/>
            <a:ext cx="204847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6657142" y="7602498"/>
            <a:ext cx="48041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22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829032" y="990481"/>
            <a:ext cx="1596985" cy="556736"/>
          </a:xfrm>
          <a:prstGeom prst="roundRect">
            <a:avLst>
              <a:gd name="adj" fmla="val 1642"/>
            </a:avLst>
          </a:prstGeom>
          <a:solidFill>
            <a:srgbClr val="CCDDFF"/>
          </a:solidFill>
          <a:ln/>
        </p:spPr>
      </p:sp>
      <p:sp>
        <p:nvSpPr>
          <p:cNvPr id="4" name="Text 1"/>
          <p:cNvSpPr/>
          <p:nvPr/>
        </p:nvSpPr>
        <p:spPr>
          <a:xfrm>
            <a:off x="1006673" y="1079302"/>
            <a:ext cx="1241703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CAPITOLO 6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2574012" y="1079302"/>
            <a:ext cx="1544360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APPLICAZIONE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29032" y="1665565"/>
            <a:ext cx="9314736" cy="19385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Rover Marziani, Palline e Gravità</a:t>
            </a:r>
            <a:endParaRPr lang="en-US" sz="6100" dirty="0"/>
          </a:p>
        </p:txBody>
      </p:sp>
      <p:sp>
        <p:nvSpPr>
          <p:cNvPr id="7" name="Text 4"/>
          <p:cNvSpPr/>
          <p:nvPr/>
        </p:nvSpPr>
        <p:spPr>
          <a:xfrm>
            <a:off x="829032" y="4048244"/>
            <a:ext cx="9314736" cy="18949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Abbandoniamo la Terra per viaggiare su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Marte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! I rover, dotati del nostro algoritmo di guida autonoma, eseguono esperimenti scientifici. Tra questi, la misura dell'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accelerazione di gravità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sulla superficie del Mare Erythraeum tramite il lancio di palline.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829032" y="6276261"/>
            <a:ext cx="9314736" cy="962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Per ogni lancio vengono misurate la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gittata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</a:t>
            </a:r>
            <a:pPr algn="l" indent="0" marL="0">
              <a:lnSpc>
                <a:spcPts val="3700"/>
              </a:lnSpc>
              <a:buNone/>
            </a:pPr>
            <a:r>
              <a:rPr lang="en-US" sz="230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(distanza orizzontale) e il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tempo di volo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</a:t>
            </a:r>
            <a:pPr algn="l" indent="0" marL="0">
              <a:lnSpc>
                <a:spcPts val="3700"/>
              </a:lnSpc>
              <a:buNone/>
            </a:pPr>
            <a:r>
              <a:rPr lang="en-US" sz="230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0354270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23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3880" y="3699510"/>
            <a:ext cx="1615440" cy="8305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29032" y="1420773"/>
            <a:ext cx="7755017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Fisica del Lancio</a:t>
            </a:r>
            <a:endParaRPr lang="en-US" sz="6100" dirty="0"/>
          </a:p>
        </p:txBody>
      </p:sp>
      <p:sp>
        <p:nvSpPr>
          <p:cNvPr id="5" name="Text 1"/>
          <p:cNvSpPr/>
          <p:nvPr/>
        </p:nvSpPr>
        <p:spPr>
          <a:xfrm>
            <a:off x="829032" y="2834164"/>
            <a:ext cx="9314736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Dalle leggi della cinematica di un proiettile ricaviamo: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829032" y="3682603"/>
            <a:ext cx="9314736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endParaRPr lang="en-US" sz="2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32" y="3682603"/>
            <a:ext cx="9314736" cy="5141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29032" y="4571405"/>
            <a:ext cx="9314736" cy="907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endParaRPr lang="en-US" sz="26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032" y="4571405"/>
            <a:ext cx="9314736" cy="90761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29032" y="5853708"/>
            <a:ext cx="9314736" cy="955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Dove </a:t>
            </a:r>
            <a:pPr algn="l" indent="0" marL="0">
              <a:lnSpc>
                <a:spcPts val="3700"/>
              </a:lnSpc>
              <a:buNone/>
            </a:pPr>
            <a:r>
              <a:rPr lang="en-US" sz="230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è l'accelerazione di gravità, </a:t>
            </a:r>
            <a:pPr algn="l" indent="0" marL="0">
              <a:lnSpc>
                <a:spcPts val="3700"/>
              </a:lnSpc>
              <a:buNone/>
            </a:pPr>
            <a:r>
              <a:rPr lang="en-US" sz="230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v_0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la velocità iniziale e </a:t>
            </a:r>
            <a:pPr algn="l" indent="0" marL="0">
              <a:lnSpc>
                <a:spcPts val="3700"/>
              </a:lnSpc>
              <a:buNone/>
            </a:pPr>
            <a:r>
              <a:rPr lang="en-US" sz="230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\theta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l'angolo del cannoncino rispetto all'orizzontale.</a:t>
            </a:r>
            <a:endParaRPr lang="en-US" sz="2300" dirty="0"/>
          </a:p>
        </p:txBody>
      </p:sp>
      <p:sp>
        <p:nvSpPr>
          <p:cNvPr id="11" name="Text 5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0354270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24</a:t>
            </a: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950119"/>
            <a:ext cx="8084344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Dalla Fisica alla Regressione</a:t>
            </a:r>
            <a:endParaRPr lang="en-US" sz="5450" dirty="0"/>
          </a:p>
        </p:txBody>
      </p:sp>
      <p:sp>
        <p:nvSpPr>
          <p:cNvPr id="3" name="Text 1"/>
          <p:cNvSpPr/>
          <p:nvPr/>
        </p:nvSpPr>
        <p:spPr>
          <a:xfrm>
            <a:off x="829032" y="2302073"/>
            <a:ext cx="12972336" cy="817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Elevando al quadrato l'equazione della gittata e sfruttando l'identità </a:t>
            </a:r>
            <a:pPr algn="l" indent="0" marL="0">
              <a:lnSpc>
                <a:spcPts val="3150"/>
              </a:lnSpc>
              <a:buNone/>
            </a:pPr>
            <a:r>
              <a:rPr lang="en-US" sz="20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\sin^2\theta + \cos^2\theta = 1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otteniamo un'espressione </a:t>
            </a:r>
            <a:pPr algn="l" indent="0" marL="0">
              <a:lnSpc>
                <a:spcPts val="3150"/>
              </a:lnSpc>
              <a:buNone/>
            </a:pPr>
            <a:r>
              <a:rPr lang="en-US" sz="20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indipendente dall'angolo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: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829032" y="3423047"/>
            <a:ext cx="12972336" cy="7897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endParaRPr lang="en-US" sz="23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3423047"/>
            <a:ext cx="12972336" cy="789742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829032" y="4516279"/>
            <a:ext cx="4164211" cy="2763083"/>
          </a:xfrm>
          <a:prstGeom prst="roundRect">
            <a:avLst>
              <a:gd name="adj" fmla="val 33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sx="100000" sy="100000" kx="0" ky="0" algn="bl" rotWithShape="0" blurRad="398780" dist="0" dir="0">
              <a:srgbClr val="333333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1110734" y="4797981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Dati noti</a:t>
            </a:r>
            <a:endParaRPr lang="en-US" sz="2700" dirty="0"/>
          </a:p>
        </p:txBody>
      </p:sp>
      <p:sp>
        <p:nvSpPr>
          <p:cNvPr id="8" name="Text 5"/>
          <p:cNvSpPr/>
          <p:nvPr/>
        </p:nvSpPr>
        <p:spPr>
          <a:xfrm>
            <a:off x="1110734" y="5377934"/>
            <a:ext cx="3600807" cy="817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Gittate </a:t>
            </a:r>
            <a:pPr algn="l" indent="0" marL="0">
              <a:lnSpc>
                <a:spcPts val="3150"/>
              </a:lnSpc>
              <a:buNone/>
            </a:pPr>
            <a:r>
              <a:rPr lang="en-US" sz="20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e tempi di volo </a:t>
            </a:r>
            <a:pPr algn="l" indent="0" marL="0">
              <a:lnSpc>
                <a:spcPts val="3150"/>
              </a:lnSpc>
              <a:buNone/>
            </a:pPr>
            <a:r>
              <a:rPr lang="en-US" sz="20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per numerosi lanci di palline.</a:t>
            </a:r>
            <a:endParaRPr lang="en-US" sz="2050" dirty="0"/>
          </a:p>
        </p:txBody>
      </p:sp>
      <p:sp>
        <p:nvSpPr>
          <p:cNvPr id="9" name="Shape 6"/>
          <p:cNvSpPr/>
          <p:nvPr/>
        </p:nvSpPr>
        <p:spPr>
          <a:xfrm>
            <a:off x="5233035" y="4516279"/>
            <a:ext cx="4164211" cy="2763083"/>
          </a:xfrm>
          <a:prstGeom prst="roundRect">
            <a:avLst>
              <a:gd name="adj" fmla="val 33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sx="100000" sy="100000" kx="0" ky="0" algn="bl" rotWithShape="0" blurRad="398780" dist="0" dir="0">
              <a:srgbClr val="333333">
                <a:alpha val="1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514737" y="4797981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Incognite</a:t>
            </a:r>
            <a:endParaRPr lang="en-US" sz="2700" dirty="0"/>
          </a:p>
        </p:txBody>
      </p:sp>
      <p:sp>
        <p:nvSpPr>
          <p:cNvPr id="11" name="Text 8"/>
          <p:cNvSpPr/>
          <p:nvPr/>
        </p:nvSpPr>
        <p:spPr>
          <a:xfrm>
            <a:off x="5514737" y="5377934"/>
            <a:ext cx="3600807" cy="8251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Accelerazione di gravità </a:t>
            </a:r>
            <a:pPr algn="l" indent="0" marL="0">
              <a:lnSpc>
                <a:spcPts val="3150"/>
              </a:lnSpc>
              <a:buNone/>
            </a:pPr>
            <a:r>
              <a:rPr lang="en-US" sz="20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e velocità iniziale </a:t>
            </a:r>
            <a:pPr algn="l" indent="0" marL="0">
              <a:lnSpc>
                <a:spcPts val="3150"/>
              </a:lnSpc>
              <a:buNone/>
            </a:pPr>
            <a:r>
              <a:rPr lang="en-US" sz="20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v_0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</a:t>
            </a:r>
            <a:endParaRPr lang="en-US" sz="2050" dirty="0"/>
          </a:p>
        </p:txBody>
      </p:sp>
      <p:sp>
        <p:nvSpPr>
          <p:cNvPr id="12" name="Shape 9"/>
          <p:cNvSpPr/>
          <p:nvPr/>
        </p:nvSpPr>
        <p:spPr>
          <a:xfrm>
            <a:off x="9637038" y="4516279"/>
            <a:ext cx="4164211" cy="2763083"/>
          </a:xfrm>
          <a:prstGeom prst="roundRect">
            <a:avLst>
              <a:gd name="adj" fmla="val 331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sx="100000" sy="100000" kx="0" ky="0" algn="bl" rotWithShape="0" blurRad="398780" dist="0" dir="0">
              <a:srgbClr val="333333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918740" y="4797981"/>
            <a:ext cx="3489722" cy="4361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Soluzione</a:t>
            </a:r>
            <a:endParaRPr lang="en-US" sz="2700" dirty="0"/>
          </a:p>
        </p:txBody>
      </p:sp>
      <p:sp>
        <p:nvSpPr>
          <p:cNvPr id="14" name="Text 11"/>
          <p:cNvSpPr/>
          <p:nvPr/>
        </p:nvSpPr>
        <p:spPr>
          <a:xfrm>
            <a:off x="9918740" y="5377934"/>
            <a:ext cx="3600807" cy="1619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Un modello di regressione lineare permette di ricavare le incognite dai </a:t>
            </a:r>
            <a:pPr algn="l" indent="0" marL="0">
              <a:lnSpc>
                <a:spcPts val="3150"/>
              </a:lnSpc>
              <a:buNone/>
            </a:pPr>
            <a:r>
              <a:rPr lang="en-US" sz="20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coefficienti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della regressione.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77641" y="7598331"/>
            <a:ext cx="203382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3986986" y="7598331"/>
            <a:ext cx="4657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25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10483"/>
            <a:ext cx="8041243" cy="92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250"/>
              </a:lnSpc>
              <a:buNone/>
            </a:pPr>
            <a:r>
              <a:rPr lang="en-US" sz="58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Quando Usare i Regressori</a:t>
            </a:r>
            <a:endParaRPr lang="en-US" sz="5800" dirty="0"/>
          </a:p>
        </p:txBody>
      </p:sp>
      <p:sp>
        <p:nvSpPr>
          <p:cNvPr id="3" name="Text 1"/>
          <p:cNvSpPr/>
          <p:nvPr/>
        </p:nvSpPr>
        <p:spPr>
          <a:xfrm>
            <a:off x="829032" y="2332196"/>
            <a:ext cx="12972336" cy="438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 </a:t>
            </a:r>
            <a:pPr algn="l" indent="0" marL="0">
              <a:lnSpc>
                <a:spcPts val="3450"/>
              </a:lnSpc>
              <a:buNone/>
            </a:pPr>
            <a:r>
              <a:rPr lang="en-US" sz="22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modelli di regressione</a:t>
            </a:r>
            <a:pPr algn="l" indent="0" marL="0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trovano applicazione in molteplici scenari pratici:</a:t>
            </a:r>
            <a:endParaRPr lang="en-US" sz="2200" dirty="0"/>
          </a:p>
        </p:txBody>
      </p:sp>
      <p:sp>
        <p:nvSpPr>
          <p:cNvPr id="4" name="Shape 2"/>
          <p:cNvSpPr/>
          <p:nvPr/>
        </p:nvSpPr>
        <p:spPr>
          <a:xfrm>
            <a:off x="829032" y="3071693"/>
            <a:ext cx="4145994" cy="2969062"/>
          </a:xfrm>
          <a:prstGeom prst="roundRect">
            <a:avLst>
              <a:gd name="adj" fmla="val 30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sx="100000" sy="100000" kx="0" ky="0" algn="bl" rotWithShape="0" blurRad="421640" dist="0" dir="0">
              <a:srgbClr val="333333">
                <a:alpha val="10000"/>
              </a:srgbClr>
            </a:outerShdw>
          </a:effectLst>
        </p:spPr>
      </p:sp>
      <p:sp>
        <p:nvSpPr>
          <p:cNvPr id="5" name="Text 3"/>
          <p:cNvSpPr/>
          <p:nvPr/>
        </p:nvSpPr>
        <p:spPr>
          <a:xfrm>
            <a:off x="1125498" y="3368159"/>
            <a:ext cx="3553063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Tendenze temporali</a:t>
            </a:r>
            <a:endParaRPr lang="en-US" sz="2900" dirty="0"/>
          </a:p>
        </p:txBody>
      </p:sp>
      <p:sp>
        <p:nvSpPr>
          <p:cNvPr id="6" name="Text 4"/>
          <p:cNvSpPr/>
          <p:nvPr/>
        </p:nvSpPr>
        <p:spPr>
          <a:xfrm>
            <a:off x="1125498" y="3988832"/>
            <a:ext cx="3553063" cy="1755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Valutare la crescita o decrescita di variabili nel tempo, come l'andamento delle vendite aziendali.</a:t>
            </a:r>
            <a:endParaRPr lang="en-US" sz="2200" dirty="0"/>
          </a:p>
        </p:txBody>
      </p:sp>
      <p:sp>
        <p:nvSpPr>
          <p:cNvPr id="7" name="Shape 5"/>
          <p:cNvSpPr/>
          <p:nvPr/>
        </p:nvSpPr>
        <p:spPr>
          <a:xfrm>
            <a:off x="5242203" y="3071693"/>
            <a:ext cx="4145994" cy="2969062"/>
          </a:xfrm>
          <a:prstGeom prst="roundRect">
            <a:avLst>
              <a:gd name="adj" fmla="val 30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sx="100000" sy="100000" kx="0" ky="0" algn="bl" rotWithShape="0" blurRad="421640" dist="0" dir="0">
              <a:srgbClr val="333333">
                <a:alpha val="1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5538668" y="3368159"/>
            <a:ext cx="3553063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Grandezze fisiche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5538668" y="3988832"/>
            <a:ext cx="3553063" cy="1316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Predire il valore numerico di una misura in ambito scientifico o industriale.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9655373" y="3071693"/>
            <a:ext cx="4145994" cy="2969062"/>
          </a:xfrm>
          <a:prstGeom prst="roundRect">
            <a:avLst>
              <a:gd name="adj" fmla="val 308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sx="100000" sy="100000" kx="0" ky="0" algn="bl" rotWithShape="0" blurRad="421640" dist="0" dir="0">
              <a:srgbClr val="333333">
                <a:alpha val="10000"/>
              </a:srgbClr>
            </a:outerShdw>
          </a:effectLst>
        </p:spPr>
      </p:sp>
      <p:sp>
        <p:nvSpPr>
          <p:cNvPr id="11" name="Text 9"/>
          <p:cNvSpPr/>
          <p:nvPr/>
        </p:nvSpPr>
        <p:spPr>
          <a:xfrm>
            <a:off x="9951839" y="3368159"/>
            <a:ext cx="3553063" cy="4604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Previsioni future</a:t>
            </a:r>
            <a:endParaRPr lang="en-US" sz="2900" dirty="0"/>
          </a:p>
        </p:txBody>
      </p:sp>
      <p:sp>
        <p:nvSpPr>
          <p:cNvPr id="12" name="Text 10"/>
          <p:cNvSpPr/>
          <p:nvPr/>
        </p:nvSpPr>
        <p:spPr>
          <a:xfrm>
            <a:off x="9951839" y="3988832"/>
            <a:ext cx="3553063" cy="13165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Fornire previsioni sul valore futuro di una variabile, come il prezzo dei carburanti.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29032" y="6341388"/>
            <a:ext cx="12972336" cy="8777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Vediamo le </a:t>
            </a:r>
            <a:pPr algn="l" indent="0" marL="0">
              <a:lnSpc>
                <a:spcPts val="3450"/>
              </a:lnSpc>
              <a:buNone/>
            </a:pPr>
            <a:r>
              <a:rPr lang="en-US" sz="22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regressioni lineari</a:t>
            </a:r>
            <a:pPr algn="l" indent="0" marL="0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un caso particolare tra i regressori, ma spesso sufficiente per creare modelli efficaci con </a:t>
            </a:r>
            <a:pPr algn="l" indent="0" marL="0">
              <a:lnSpc>
                <a:spcPts val="3450"/>
              </a:lnSpc>
              <a:buNone/>
            </a:pPr>
            <a:r>
              <a:rPr lang="en-US" sz="22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variabili continue</a:t>
            </a:r>
            <a:pPr algn="l" indent="0" marL="0">
              <a:lnSpc>
                <a:spcPts val="34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77641" y="7594163"/>
            <a:ext cx="202072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4108668" y="7594163"/>
            <a:ext cx="34409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9032" y="987504"/>
            <a:ext cx="1356955" cy="448866"/>
          </a:xfrm>
          <a:prstGeom prst="roundRect">
            <a:avLst>
              <a:gd name="adj" fmla="val 2037"/>
            </a:avLst>
          </a:prstGeom>
          <a:solidFill>
            <a:srgbClr val="CCDDFF"/>
          </a:solidFill>
          <a:ln/>
        </p:spPr>
      </p:sp>
      <p:sp>
        <p:nvSpPr>
          <p:cNvPr id="3" name="Text 1"/>
          <p:cNvSpPr/>
          <p:nvPr/>
        </p:nvSpPr>
        <p:spPr>
          <a:xfrm>
            <a:off x="980003" y="1062990"/>
            <a:ext cx="105501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CAPITOLO 2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2311718" y="1062990"/>
            <a:ext cx="669488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TEORIA</a:t>
            </a:r>
            <a:endParaRPr lang="en-US" sz="1550" dirty="0"/>
          </a:p>
        </p:txBody>
      </p:sp>
      <p:sp>
        <p:nvSpPr>
          <p:cNvPr id="5" name="Text 3"/>
          <p:cNvSpPr/>
          <p:nvPr/>
        </p:nvSpPr>
        <p:spPr>
          <a:xfrm>
            <a:off x="829032" y="1521857"/>
            <a:ext cx="8665607" cy="823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450"/>
              </a:lnSpc>
              <a:buNone/>
            </a:pPr>
            <a:r>
              <a:rPr lang="en-US" sz="51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Modello Lineare Più Semplice</a:t>
            </a:r>
            <a:endParaRPr lang="en-US" sz="5150" dirty="0"/>
          </a:p>
        </p:txBody>
      </p:sp>
      <p:sp>
        <p:nvSpPr>
          <p:cNvPr id="6" name="Text 4"/>
          <p:cNvSpPr/>
          <p:nvPr/>
        </p:nvSpPr>
        <p:spPr>
          <a:xfrm>
            <a:off x="829032" y="2666643"/>
            <a:ext cx="12972336" cy="760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Partiamo dal dataset più semplice: una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sola feature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</a:t>
            </a:r>
            <a:pPr algn="l" indent="0" marL="0">
              <a:lnSpc>
                <a:spcPts val="2900"/>
              </a:lnSpc>
              <a:buNone/>
            </a:pPr>
            <a:r>
              <a:rPr lang="en-US" sz="19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x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e una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variabile target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</a:t>
            </a:r>
            <a:pPr algn="l" indent="0" marL="0">
              <a:lnSpc>
                <a:spcPts val="2900"/>
              </a:lnSpc>
              <a:buNone/>
            </a:pPr>
            <a:r>
              <a:rPr lang="en-US" sz="19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y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 Ogni campione è descritto da due valori continui. L'obiettivo è creare un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modello generale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che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F44444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predica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</a:t>
            </a:r>
            <a:pPr algn="l" indent="0" marL="0">
              <a:lnSpc>
                <a:spcPts val="2900"/>
              </a:lnSpc>
              <a:buNone/>
            </a:pPr>
            <a:r>
              <a:rPr lang="en-US" sz="19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y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data </a:t>
            </a:r>
            <a:pPr algn="l" indent="0" marL="0">
              <a:lnSpc>
                <a:spcPts val="2900"/>
              </a:lnSpc>
              <a:buNone/>
            </a:pPr>
            <a:r>
              <a:rPr lang="en-US" sz="19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x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</a:t>
            </a:r>
            <a:endParaRPr lang="en-US" sz="1950" dirty="0"/>
          </a:p>
        </p:txBody>
      </p:sp>
      <p:sp>
        <p:nvSpPr>
          <p:cNvPr id="7" name="Text 5"/>
          <p:cNvSpPr/>
          <p:nvPr/>
        </p:nvSpPr>
        <p:spPr>
          <a:xfrm>
            <a:off x="829032" y="3667363"/>
            <a:ext cx="12972336" cy="744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Le funzioni più semplici che legano due variabili continue sono le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funzioni lineari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rappresentate da una retta nel piano cartesiano:</a:t>
            </a:r>
            <a:endParaRPr lang="en-US" sz="1950" dirty="0"/>
          </a:p>
        </p:txBody>
      </p:sp>
      <p:sp>
        <p:nvSpPr>
          <p:cNvPr id="8" name="Text 6"/>
          <p:cNvSpPr/>
          <p:nvPr/>
        </p:nvSpPr>
        <p:spPr>
          <a:xfrm>
            <a:off x="829032" y="4682966"/>
            <a:ext cx="12972336" cy="441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endParaRPr lang="en-US" sz="22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4682966"/>
            <a:ext cx="12972336" cy="441603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829032" y="5395317"/>
            <a:ext cx="6379250" cy="1846659"/>
          </a:xfrm>
          <a:prstGeom prst="roundRect">
            <a:avLst>
              <a:gd name="adj" fmla="val 495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sx="100000" sy="100000" kx="0" ky="0" algn="bl" rotWithShape="0" blurRad="377190" dist="0" dir="0">
              <a:srgbClr val="333333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095851" y="5662136"/>
            <a:ext cx="3295888" cy="432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Coefficiente angolare </a:t>
            </a:r>
            <a:pPr algn="l" indent="0" marL="0">
              <a:lnSpc>
                <a:spcPts val="3200"/>
              </a:lnSpc>
              <a:buNone/>
            </a:pPr>
            <a:r>
              <a:rPr lang="en-US" sz="25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</a:t>
            </a:r>
            <a:endParaRPr lang="en-US" sz="2550" dirty="0"/>
          </a:p>
        </p:txBody>
      </p:sp>
      <p:sp>
        <p:nvSpPr>
          <p:cNvPr id="12" name="Text 9"/>
          <p:cNvSpPr/>
          <p:nvPr/>
        </p:nvSpPr>
        <p:spPr>
          <a:xfrm>
            <a:off x="1095851" y="6222683"/>
            <a:ext cx="5845612" cy="744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Misura la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pendenza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della retta: positivo se crescente, negativo se decrescente, zero se orizzontale.</a:t>
            </a:r>
            <a:endParaRPr lang="en-US" sz="1950" dirty="0"/>
          </a:p>
        </p:txBody>
      </p:sp>
      <p:sp>
        <p:nvSpPr>
          <p:cNvPr id="13" name="Shape 10"/>
          <p:cNvSpPr/>
          <p:nvPr/>
        </p:nvSpPr>
        <p:spPr>
          <a:xfrm>
            <a:off x="7422118" y="5395317"/>
            <a:ext cx="6379250" cy="1846659"/>
          </a:xfrm>
          <a:prstGeom prst="roundRect">
            <a:avLst>
              <a:gd name="adj" fmla="val 495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sx="100000" sy="100000" kx="0" ky="0" algn="bl" rotWithShape="0" blurRad="377190" dist="0" dir="0">
              <a:srgbClr val="333333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7688937" y="5662136"/>
            <a:ext cx="3295888" cy="432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Intercetta </a:t>
            </a:r>
            <a:pPr algn="l" indent="0" marL="0">
              <a:lnSpc>
                <a:spcPts val="3200"/>
              </a:lnSpc>
              <a:buNone/>
            </a:pPr>
            <a:r>
              <a:rPr lang="en-US" sz="25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</a:t>
            </a:r>
            <a:endParaRPr lang="en-US" sz="2550" dirty="0"/>
          </a:p>
        </p:txBody>
      </p:sp>
      <p:sp>
        <p:nvSpPr>
          <p:cNvPr id="15" name="Text 12"/>
          <p:cNvSpPr/>
          <p:nvPr/>
        </p:nvSpPr>
        <p:spPr>
          <a:xfrm>
            <a:off x="7688937" y="6222683"/>
            <a:ext cx="5845612" cy="752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Valore di ordinata nel punto di intersezione della retta con l'asse </a:t>
            </a:r>
            <a:pPr algn="l" indent="0" marL="0">
              <a:lnSpc>
                <a:spcPts val="2900"/>
              </a:lnSpc>
              <a:buNone/>
            </a:pPr>
            <a:r>
              <a:rPr lang="en-US" sz="19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y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(si ottiene ponendo </a:t>
            </a:r>
            <a:pPr algn="l" indent="0" marL="0">
              <a:lnSpc>
                <a:spcPts val="2900"/>
              </a:lnSpc>
              <a:buNone/>
            </a:pPr>
            <a:r>
              <a:rPr lang="en-US" sz="19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x=0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).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177641" y="7602498"/>
            <a:ext cx="204847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4080927" y="7602498"/>
            <a:ext cx="37183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10" y="3044190"/>
            <a:ext cx="2430780" cy="21412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09360" y="959763"/>
            <a:ext cx="7498080" cy="1635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400"/>
              </a:lnSpc>
              <a:buNone/>
            </a:pPr>
            <a:r>
              <a:rPr lang="en-US" sz="51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Modello di Regressione nel Piano</a:t>
            </a:r>
            <a:endParaRPr lang="en-US" sz="5150" dirty="0"/>
          </a:p>
        </p:txBody>
      </p:sp>
      <p:sp>
        <p:nvSpPr>
          <p:cNvPr id="5" name="Text 1"/>
          <p:cNvSpPr/>
          <p:nvPr/>
        </p:nvSpPr>
        <p:spPr>
          <a:xfrm>
            <a:off x="6309360" y="3101459"/>
            <a:ext cx="3849529" cy="3683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Nel diagramma cartesiano: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6309360" y="3659505"/>
            <a:ext cx="3849529" cy="3536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punti rossi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sono i dati di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F44444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training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: ogni campione è un punto nel piano</a:t>
            </a:r>
            <a:endParaRPr lang="en-US" sz="1950" dirty="0"/>
          </a:p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retta blu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è il modello di regressione lineare che meglio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approssima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la distribuzione dei punti</a:t>
            </a:r>
            <a:endParaRPr lang="en-US" sz="1950" dirty="0"/>
          </a:p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misura la pendenza della retta</a:t>
            </a:r>
            <a:endParaRPr lang="en-US" sz="1950" dirty="0"/>
          </a:p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misura l'intercetta</a:t>
            </a:r>
            <a:endParaRPr lang="en-US" sz="1950" dirty="0"/>
          </a:p>
        </p:txBody>
      </p:sp>
      <p:sp>
        <p:nvSpPr>
          <p:cNvPr id="7" name="Shape 3"/>
          <p:cNvSpPr/>
          <p:nvPr/>
        </p:nvSpPr>
        <p:spPr>
          <a:xfrm>
            <a:off x="10596205" y="2911792"/>
            <a:ext cx="3398639" cy="4357926"/>
          </a:xfrm>
          <a:prstGeom prst="roundRect">
            <a:avLst>
              <a:gd name="adj" fmla="val 269"/>
            </a:avLst>
          </a:prstGeom>
          <a:solidFill>
            <a:srgbClr val="CCCCCC">
              <a:alpha val="95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10845998" y="3122533"/>
            <a:ext cx="2899053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Addestramento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10845998" y="3742253"/>
            <a:ext cx="2899053" cy="2210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L'addestramento è la procedura che calcola i valori di </a:t>
            </a:r>
            <a:pPr algn="l" indent="0" marL="0">
              <a:lnSpc>
                <a:spcPts val="2900"/>
              </a:lnSpc>
              <a:buNone/>
            </a:pPr>
            <a:r>
              <a:rPr lang="en-US" sz="19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e </a:t>
            </a:r>
            <a:pPr algn="l" indent="0" marL="0">
              <a:lnSpc>
                <a:spcPts val="2900"/>
              </a:lnSpc>
              <a:buNone/>
            </a:pPr>
            <a:r>
              <a:rPr lang="en-US" sz="19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tali da ottenere la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retta migliore possibile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che approssima la distribuzione dei punti.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5662732" y="7607618"/>
            <a:ext cx="2034183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14084975" y="7607618"/>
            <a:ext cx="369094" cy="303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5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160" y="3459480"/>
            <a:ext cx="1402080" cy="13106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15432" y="976074"/>
            <a:ext cx="7485936" cy="17447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 Residui della Regressione</a:t>
            </a:r>
            <a:endParaRPr lang="en-US" sz="5450" dirty="0"/>
          </a:p>
        </p:txBody>
      </p:sp>
      <p:sp>
        <p:nvSpPr>
          <p:cNvPr id="5" name="Text 1"/>
          <p:cNvSpPr/>
          <p:nvPr/>
        </p:nvSpPr>
        <p:spPr>
          <a:xfrm>
            <a:off x="6315432" y="3080504"/>
            <a:ext cx="7485936" cy="1222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 segmenti verdi rappresentano gli </a:t>
            </a:r>
            <a:pPr algn="l" indent="0" marL="0">
              <a:lnSpc>
                <a:spcPts val="3150"/>
              </a:lnSpc>
              <a:buNone/>
            </a:pPr>
            <a:r>
              <a:rPr lang="en-US" sz="20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scostamenti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dei punti dalla retta. Per il campione </a:t>
            </a:r>
            <a:pPr algn="l" indent="0" marL="0">
              <a:lnSpc>
                <a:spcPts val="3150"/>
              </a:lnSpc>
              <a:buNone/>
            </a:pPr>
            <a:r>
              <a:rPr lang="en-US" sz="20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-esimo, il </a:t>
            </a:r>
            <a:pPr algn="l" indent="0" marL="0">
              <a:lnSpc>
                <a:spcPts val="3150"/>
              </a:lnSpc>
              <a:buNone/>
            </a:pPr>
            <a:r>
              <a:rPr lang="en-US" sz="20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residuo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è il valore assoluto della differenza tra il valore reale e quello predetto: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6315432" y="4606409"/>
            <a:ext cx="7485936" cy="458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endParaRPr lang="en-US" sz="2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432" y="4606409"/>
            <a:ext cx="7485936" cy="458153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6315432" y="5368052"/>
            <a:ext cx="7485936" cy="1885474"/>
          </a:xfrm>
          <a:prstGeom prst="roundRect">
            <a:avLst>
              <a:gd name="adj" fmla="val 485"/>
            </a:avLst>
          </a:prstGeom>
          <a:solidFill>
            <a:srgbClr val="CCCCCC"/>
          </a:solidFill>
          <a:ln/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894" y="5749766"/>
            <a:ext cx="333018" cy="266462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181374" y="5674400"/>
            <a:ext cx="6353532" cy="1230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</a:t>
            </a:r>
            <a:pPr algn="l" indent="0" marL="0">
              <a:lnSpc>
                <a:spcPts val="315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residuo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misura quanto ogni campione si scosta dal modello di regressione. La funzione valore assoluto </a:t>
            </a:r>
            <a:pPr algn="l" indent="0" marL="0">
              <a:lnSpc>
                <a:spcPts val="3150"/>
              </a:lnSpc>
              <a:buNone/>
            </a:pPr>
            <a:r>
              <a:rPr lang="en-US" sz="2050" i="1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|x|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restituisce </a:t>
            </a:r>
            <a:pPr algn="l" indent="0" marL="0">
              <a:lnSpc>
                <a:spcPts val="3150"/>
              </a:lnSpc>
              <a:buNone/>
            </a:pPr>
            <a:r>
              <a:rPr lang="en-US" sz="2050" i="1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x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se positivo, </a:t>
            </a:r>
            <a:pPr algn="l" indent="0" marL="0">
              <a:lnSpc>
                <a:spcPts val="3150"/>
              </a:lnSpc>
              <a:buNone/>
            </a:pPr>
            <a:r>
              <a:rPr lang="en-US" sz="2050" i="1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-x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se negativo.</a:t>
            </a: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5664041" y="7598331"/>
            <a:ext cx="203382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2" name="Text 6"/>
          <p:cNvSpPr/>
          <p:nvPr/>
        </p:nvSpPr>
        <p:spPr>
          <a:xfrm>
            <a:off x="14095571" y="7598331"/>
            <a:ext cx="35718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6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015" y="1175861"/>
            <a:ext cx="6814661" cy="527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Esempio Numerico: Calcolo dei Residui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94015" y="1878687"/>
            <a:ext cx="13242369" cy="2488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Per comprendere meglio il concetto di residuo, consideriamo un semplice dataset di 5 punti e una linea di regressione ipotetica.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694015" y="2226112"/>
            <a:ext cx="13242369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Dataset: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694015" y="2523649"/>
            <a:ext cx="13242369" cy="1117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Punto 1: x=1, y=3</a:t>
            </a:r>
            <a:endParaRPr lang="en-US" sz="1250" dirty="0"/>
          </a:p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Punto 2: x=2, y=6</a:t>
            </a:r>
            <a:endParaRPr lang="en-US" sz="1250" dirty="0"/>
          </a:p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Punto 3: x=3, y=7</a:t>
            </a:r>
            <a:endParaRPr lang="en-US" sz="1250" dirty="0"/>
          </a:p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Punto 4: x=4, y=10</a:t>
            </a:r>
            <a:endParaRPr lang="en-US" sz="1250" dirty="0"/>
          </a:p>
          <a:p>
            <a:pPr algn="l" marL="342900" indent="-342900">
              <a:lnSpc>
                <a:spcPts val="1550"/>
              </a:lnSpc>
              <a:buSzPct val="100000"/>
              <a:buChar char="•"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Punto 5: x=5, y=11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694015" y="3739396"/>
            <a:ext cx="13242369" cy="204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Supponiamo che la nostra equazione della linea di regressione sia: </a:t>
            </a:r>
            <a:pPr algn="l" indent="0" marL="0">
              <a:lnSpc>
                <a:spcPts val="1550"/>
              </a:lnSpc>
              <a:buNone/>
            </a:pPr>
            <a:r>
              <a:rPr lang="en-US" sz="12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y_{predetto} = 2x + 1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694015" y="4042053"/>
            <a:ext cx="13242369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Ora calcoliamo il valore predetto e il residuo per ciascun punto:</a:t>
            </a:r>
            <a:endParaRPr lang="en-US" sz="1250" dirty="0"/>
          </a:p>
        </p:txBody>
      </p:sp>
      <p:sp>
        <p:nvSpPr>
          <p:cNvPr id="8" name="Shape 6"/>
          <p:cNvSpPr/>
          <p:nvPr/>
        </p:nvSpPr>
        <p:spPr>
          <a:xfrm>
            <a:off x="694015" y="4339590"/>
            <a:ext cx="13242369" cy="1930479"/>
          </a:xfrm>
          <a:prstGeom prst="roundRect">
            <a:avLst>
              <a:gd name="adj" fmla="val 47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01635" y="4347210"/>
            <a:ext cx="13227129" cy="3192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862965" y="4407337"/>
            <a:ext cx="298073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x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4173498" y="4407337"/>
            <a:ext cx="297692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y reale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7480221" y="4407337"/>
            <a:ext cx="297692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y predetto (2x + 1)</a:t>
            </a:r>
            <a:endParaRPr lang="en-US" sz="1250" dirty="0"/>
          </a:p>
        </p:txBody>
      </p:sp>
      <p:sp>
        <p:nvSpPr>
          <p:cNvPr id="13" name="Text 11"/>
          <p:cNvSpPr/>
          <p:nvPr/>
        </p:nvSpPr>
        <p:spPr>
          <a:xfrm>
            <a:off x="10786943" y="4407337"/>
            <a:ext cx="298073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Calcolo residuo |y reale - y predetto|</a:t>
            </a:r>
            <a:endParaRPr lang="en-US" sz="1250" dirty="0"/>
          </a:p>
        </p:txBody>
      </p:sp>
      <p:sp>
        <p:nvSpPr>
          <p:cNvPr id="14" name="Shape 12"/>
          <p:cNvSpPr/>
          <p:nvPr/>
        </p:nvSpPr>
        <p:spPr>
          <a:xfrm>
            <a:off x="701635" y="4666417"/>
            <a:ext cx="13227129" cy="3192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62965" y="4726543"/>
            <a:ext cx="298073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4173498" y="4726543"/>
            <a:ext cx="297692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</a:t>
            </a:r>
            <a:endParaRPr lang="en-US" sz="1250" dirty="0"/>
          </a:p>
        </p:txBody>
      </p:sp>
      <p:sp>
        <p:nvSpPr>
          <p:cNvPr id="17" name="Text 15"/>
          <p:cNvSpPr/>
          <p:nvPr/>
        </p:nvSpPr>
        <p:spPr>
          <a:xfrm>
            <a:off x="7480221" y="4726543"/>
            <a:ext cx="297692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2(1) + 1 = 3</a:t>
            </a:r>
            <a:endParaRPr lang="en-US" sz="1250" dirty="0"/>
          </a:p>
        </p:txBody>
      </p:sp>
      <p:sp>
        <p:nvSpPr>
          <p:cNvPr id="18" name="Text 16"/>
          <p:cNvSpPr/>
          <p:nvPr/>
        </p:nvSpPr>
        <p:spPr>
          <a:xfrm>
            <a:off x="10786943" y="4726543"/>
            <a:ext cx="298073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|3 - 3| = 0</a:t>
            </a:r>
            <a:endParaRPr lang="en-US" sz="1250" dirty="0"/>
          </a:p>
        </p:txBody>
      </p:sp>
      <p:sp>
        <p:nvSpPr>
          <p:cNvPr id="19" name="Shape 17"/>
          <p:cNvSpPr/>
          <p:nvPr/>
        </p:nvSpPr>
        <p:spPr>
          <a:xfrm>
            <a:off x="701635" y="4985623"/>
            <a:ext cx="13227129" cy="3192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862965" y="5045750"/>
            <a:ext cx="298073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</a:t>
            </a:r>
            <a:endParaRPr lang="en-US" sz="1250" dirty="0"/>
          </a:p>
        </p:txBody>
      </p:sp>
      <p:sp>
        <p:nvSpPr>
          <p:cNvPr id="21" name="Text 19"/>
          <p:cNvSpPr/>
          <p:nvPr/>
        </p:nvSpPr>
        <p:spPr>
          <a:xfrm>
            <a:off x="4173498" y="5045750"/>
            <a:ext cx="297692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6</a:t>
            </a:r>
            <a:endParaRPr lang="en-US" sz="1250" dirty="0"/>
          </a:p>
        </p:txBody>
      </p:sp>
      <p:sp>
        <p:nvSpPr>
          <p:cNvPr id="22" name="Text 20"/>
          <p:cNvSpPr/>
          <p:nvPr/>
        </p:nvSpPr>
        <p:spPr>
          <a:xfrm>
            <a:off x="7480221" y="5045750"/>
            <a:ext cx="297692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2(2) + 1 = 5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10786943" y="5045750"/>
            <a:ext cx="298073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|6 - 5| = 1</a:t>
            </a:r>
            <a:endParaRPr lang="en-US" sz="1250" dirty="0"/>
          </a:p>
        </p:txBody>
      </p:sp>
      <p:sp>
        <p:nvSpPr>
          <p:cNvPr id="24" name="Shape 22"/>
          <p:cNvSpPr/>
          <p:nvPr/>
        </p:nvSpPr>
        <p:spPr>
          <a:xfrm>
            <a:off x="701635" y="5304830"/>
            <a:ext cx="13227129" cy="3192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862965" y="5364956"/>
            <a:ext cx="298073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</a:t>
            </a:r>
            <a:endParaRPr lang="en-US" sz="1250" dirty="0"/>
          </a:p>
        </p:txBody>
      </p:sp>
      <p:sp>
        <p:nvSpPr>
          <p:cNvPr id="26" name="Text 24"/>
          <p:cNvSpPr/>
          <p:nvPr/>
        </p:nvSpPr>
        <p:spPr>
          <a:xfrm>
            <a:off x="4173498" y="5364956"/>
            <a:ext cx="297692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7</a:t>
            </a:r>
            <a:endParaRPr lang="en-US" sz="1250" dirty="0"/>
          </a:p>
        </p:txBody>
      </p:sp>
      <p:sp>
        <p:nvSpPr>
          <p:cNvPr id="27" name="Text 25"/>
          <p:cNvSpPr/>
          <p:nvPr/>
        </p:nvSpPr>
        <p:spPr>
          <a:xfrm>
            <a:off x="7480221" y="5364956"/>
            <a:ext cx="297692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2(3) + 1 = 7</a:t>
            </a:r>
            <a:endParaRPr lang="en-US" sz="1250" dirty="0"/>
          </a:p>
        </p:txBody>
      </p:sp>
      <p:sp>
        <p:nvSpPr>
          <p:cNvPr id="28" name="Text 26"/>
          <p:cNvSpPr/>
          <p:nvPr/>
        </p:nvSpPr>
        <p:spPr>
          <a:xfrm>
            <a:off x="10786943" y="5364956"/>
            <a:ext cx="298073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|7 - 7| = 0</a:t>
            </a:r>
            <a:endParaRPr lang="en-US" sz="1250" dirty="0"/>
          </a:p>
        </p:txBody>
      </p:sp>
      <p:sp>
        <p:nvSpPr>
          <p:cNvPr id="29" name="Shape 27"/>
          <p:cNvSpPr/>
          <p:nvPr/>
        </p:nvSpPr>
        <p:spPr>
          <a:xfrm>
            <a:off x="701635" y="5624036"/>
            <a:ext cx="13227129" cy="31920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862965" y="5684163"/>
            <a:ext cx="298073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</a:t>
            </a:r>
            <a:endParaRPr lang="en-US" sz="1250" dirty="0"/>
          </a:p>
        </p:txBody>
      </p:sp>
      <p:sp>
        <p:nvSpPr>
          <p:cNvPr id="31" name="Text 29"/>
          <p:cNvSpPr/>
          <p:nvPr/>
        </p:nvSpPr>
        <p:spPr>
          <a:xfrm>
            <a:off x="4173498" y="5684163"/>
            <a:ext cx="297692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10</a:t>
            </a:r>
            <a:endParaRPr lang="en-US" sz="1250" dirty="0"/>
          </a:p>
        </p:txBody>
      </p:sp>
      <p:sp>
        <p:nvSpPr>
          <p:cNvPr id="32" name="Text 30"/>
          <p:cNvSpPr/>
          <p:nvPr/>
        </p:nvSpPr>
        <p:spPr>
          <a:xfrm>
            <a:off x="7480221" y="5684163"/>
            <a:ext cx="297692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2(4) + 1 = 9</a:t>
            </a:r>
            <a:endParaRPr lang="en-US" sz="1250" dirty="0"/>
          </a:p>
        </p:txBody>
      </p:sp>
      <p:sp>
        <p:nvSpPr>
          <p:cNvPr id="33" name="Text 31"/>
          <p:cNvSpPr/>
          <p:nvPr/>
        </p:nvSpPr>
        <p:spPr>
          <a:xfrm>
            <a:off x="10786943" y="5684163"/>
            <a:ext cx="298073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|10 - 9| = 1</a:t>
            </a:r>
            <a:endParaRPr lang="en-US" sz="1250" dirty="0"/>
          </a:p>
        </p:txBody>
      </p:sp>
      <p:sp>
        <p:nvSpPr>
          <p:cNvPr id="34" name="Shape 32"/>
          <p:cNvSpPr/>
          <p:nvPr/>
        </p:nvSpPr>
        <p:spPr>
          <a:xfrm>
            <a:off x="701635" y="5943243"/>
            <a:ext cx="13227129" cy="31920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862965" y="6003369"/>
            <a:ext cx="298073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5</a:t>
            </a:r>
            <a:endParaRPr lang="en-US" sz="1250" dirty="0"/>
          </a:p>
        </p:txBody>
      </p:sp>
      <p:sp>
        <p:nvSpPr>
          <p:cNvPr id="36" name="Text 34"/>
          <p:cNvSpPr/>
          <p:nvPr/>
        </p:nvSpPr>
        <p:spPr>
          <a:xfrm>
            <a:off x="4173498" y="6003369"/>
            <a:ext cx="297692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11</a:t>
            </a:r>
            <a:endParaRPr lang="en-US" sz="1250" dirty="0"/>
          </a:p>
        </p:txBody>
      </p:sp>
      <p:sp>
        <p:nvSpPr>
          <p:cNvPr id="37" name="Text 35"/>
          <p:cNvSpPr/>
          <p:nvPr/>
        </p:nvSpPr>
        <p:spPr>
          <a:xfrm>
            <a:off x="7480221" y="6003369"/>
            <a:ext cx="297692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2(5) + 1 = 11</a:t>
            </a:r>
            <a:endParaRPr lang="en-US" sz="1250" dirty="0"/>
          </a:p>
        </p:txBody>
      </p:sp>
      <p:sp>
        <p:nvSpPr>
          <p:cNvPr id="38" name="Text 36"/>
          <p:cNvSpPr/>
          <p:nvPr/>
        </p:nvSpPr>
        <p:spPr>
          <a:xfrm>
            <a:off x="10786943" y="6003369"/>
            <a:ext cx="2980730" cy="198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|11 - 11| = 0</a:t>
            </a:r>
            <a:endParaRPr lang="en-US" sz="1250" dirty="0"/>
          </a:p>
        </p:txBody>
      </p:sp>
      <p:sp>
        <p:nvSpPr>
          <p:cNvPr id="39" name="Shape 37"/>
          <p:cNvSpPr/>
          <p:nvPr/>
        </p:nvSpPr>
        <p:spPr>
          <a:xfrm>
            <a:off x="694015" y="6368653"/>
            <a:ext cx="13242369" cy="685086"/>
          </a:xfrm>
          <a:prstGeom prst="roundRect">
            <a:avLst>
              <a:gd name="adj" fmla="val 1335"/>
            </a:avLst>
          </a:prstGeom>
          <a:solidFill>
            <a:srgbClr val="B3CCFF"/>
          </a:solidFill>
          <a:ln/>
        </p:spPr>
      </p:sp>
      <p:pic>
        <p:nvPicPr>
          <p:cNvPr id="4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107" y="6573798"/>
            <a:ext cx="201335" cy="161092"/>
          </a:xfrm>
          <a:prstGeom prst="rect">
            <a:avLst/>
          </a:prstGeom>
        </p:spPr>
      </p:pic>
      <p:sp>
        <p:nvSpPr>
          <p:cNvPr id="41" name="Text 38"/>
          <p:cNvSpPr/>
          <p:nvPr/>
        </p:nvSpPr>
        <p:spPr>
          <a:xfrm>
            <a:off x="1217533" y="6496526"/>
            <a:ext cx="12557760" cy="3979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Un </a:t>
            </a:r>
            <a:pPr algn="l" indent="0" marL="0">
              <a:lnSpc>
                <a:spcPts val="1550"/>
              </a:lnSpc>
              <a:buNone/>
            </a:pPr>
            <a:r>
              <a:rPr lang="en-US" sz="1250" b="1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residuo</a:t>
            </a:r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più piccolo indica che il punto dati è più vicino alla linea di regressione, significando una migliore aderenza del modello ai dati. Un residuo di 0 significa che la linea di regressione passa esattamente attraverso il punto dati.</a:t>
            </a:r>
            <a:endParaRPr lang="en-US" sz="1250" dirty="0"/>
          </a:p>
        </p:txBody>
      </p:sp>
      <p:sp>
        <p:nvSpPr>
          <p:cNvPr id="42" name="Text 39"/>
          <p:cNvSpPr/>
          <p:nvPr/>
        </p:nvSpPr>
        <p:spPr>
          <a:xfrm>
            <a:off x="148709" y="7725847"/>
            <a:ext cx="1783080" cy="214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350" dirty="0"/>
          </a:p>
        </p:txBody>
      </p:sp>
      <p:sp>
        <p:nvSpPr>
          <p:cNvPr id="43" name="Text 40"/>
          <p:cNvSpPr/>
          <p:nvPr/>
        </p:nvSpPr>
        <p:spPr>
          <a:xfrm>
            <a:off x="14102477" y="7725847"/>
            <a:ext cx="379214" cy="214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7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123117"/>
            <a:ext cx="10562630" cy="823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450"/>
              </a:lnSpc>
              <a:buNone/>
            </a:pPr>
            <a:r>
              <a:rPr lang="en-US" sz="51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L'Algoritmo dei Minimi Quadrati (OLS)</a:t>
            </a:r>
            <a:endParaRPr lang="en-US" sz="5150" dirty="0"/>
          </a:p>
        </p:txBody>
      </p:sp>
      <p:sp>
        <p:nvSpPr>
          <p:cNvPr id="3" name="Text 1"/>
          <p:cNvSpPr/>
          <p:nvPr/>
        </p:nvSpPr>
        <p:spPr>
          <a:xfrm>
            <a:off x="829032" y="2267903"/>
            <a:ext cx="12972336" cy="744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L'algoritmo più utilizzato per calcolare la retta di regressione è l'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Algoritmo dei minimi quadrati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(OLS — </a:t>
            </a:r>
            <a:pPr algn="l" indent="0" marL="0">
              <a:lnSpc>
                <a:spcPts val="2900"/>
              </a:lnSpc>
              <a:buNone/>
            </a:pPr>
            <a:r>
              <a:rPr lang="en-US" sz="19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Ordinary Least Squares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). La retta migliore è quella che rende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minima la somma dei quadrati dei residui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1112163" y="3253383"/>
            <a:ext cx="30480" cy="3853101"/>
          </a:xfrm>
          <a:prstGeom prst="roundRect">
            <a:avLst>
              <a:gd name="adj" fmla="val 30000"/>
            </a:avLst>
          </a:prstGeom>
          <a:solidFill>
            <a:srgbClr val="D8D4D4"/>
          </a:solidFill>
          <a:ln/>
        </p:spPr>
      </p:sp>
      <p:sp>
        <p:nvSpPr>
          <p:cNvPr id="5" name="Shape 3"/>
          <p:cNvSpPr/>
          <p:nvPr/>
        </p:nvSpPr>
        <p:spPr>
          <a:xfrm>
            <a:off x="1364813" y="3521273"/>
            <a:ext cx="754975" cy="30480"/>
          </a:xfrm>
          <a:prstGeom prst="roundRect">
            <a:avLst>
              <a:gd name="adj" fmla="val 30000"/>
            </a:avLst>
          </a:prstGeom>
          <a:solidFill>
            <a:srgbClr val="D8D4D4"/>
          </a:solidFill>
          <a:ln/>
        </p:spPr>
      </p:sp>
      <p:sp>
        <p:nvSpPr>
          <p:cNvPr id="6" name="Shape 4"/>
          <p:cNvSpPr/>
          <p:nvPr/>
        </p:nvSpPr>
        <p:spPr>
          <a:xfrm>
            <a:off x="829032" y="3253383"/>
            <a:ext cx="566261" cy="566261"/>
          </a:xfrm>
          <a:prstGeom prst="roundRect">
            <a:avLst>
              <a:gd name="adj" fmla="val 1615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sx="100000" sy="100000" kx="0" ky="0" algn="bl" rotWithShape="0" blurRad="377190" dist="0" dir="0">
              <a:srgbClr val="333333">
                <a:alpha val="1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914460" y="3289340"/>
            <a:ext cx="395407" cy="49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</a:t>
            </a:r>
            <a:endParaRPr lang="en-US" sz="3100" dirty="0"/>
          </a:p>
        </p:txBody>
      </p:sp>
      <p:sp>
        <p:nvSpPr>
          <p:cNvPr id="8" name="Text 6"/>
          <p:cNvSpPr/>
          <p:nvPr/>
        </p:nvSpPr>
        <p:spPr>
          <a:xfrm>
            <a:off x="2370534" y="3339822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1795</a:t>
            </a:r>
            <a:endParaRPr lang="en-US" sz="2550" dirty="0"/>
          </a:p>
        </p:txBody>
      </p:sp>
      <p:sp>
        <p:nvSpPr>
          <p:cNvPr id="9" name="Text 7"/>
          <p:cNvSpPr/>
          <p:nvPr/>
        </p:nvSpPr>
        <p:spPr>
          <a:xfrm>
            <a:off x="2370534" y="3880128"/>
            <a:ext cx="11430833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Gauss ammise di utilizzare il metodo per il calcolo delle orbite dei corpi celesti.</a:t>
            </a:r>
            <a:endParaRPr lang="en-US" sz="1950" dirty="0"/>
          </a:p>
        </p:txBody>
      </p:sp>
      <p:sp>
        <p:nvSpPr>
          <p:cNvPr id="10" name="Shape 8"/>
          <p:cNvSpPr/>
          <p:nvPr/>
        </p:nvSpPr>
        <p:spPr>
          <a:xfrm>
            <a:off x="1364813" y="4948238"/>
            <a:ext cx="754975" cy="30480"/>
          </a:xfrm>
          <a:prstGeom prst="roundRect">
            <a:avLst>
              <a:gd name="adj" fmla="val 30000"/>
            </a:avLst>
          </a:prstGeom>
          <a:solidFill>
            <a:srgbClr val="D8D4D4"/>
          </a:solidFill>
          <a:ln/>
        </p:spPr>
      </p:sp>
      <p:sp>
        <p:nvSpPr>
          <p:cNvPr id="11" name="Shape 9"/>
          <p:cNvSpPr/>
          <p:nvPr/>
        </p:nvSpPr>
        <p:spPr>
          <a:xfrm>
            <a:off x="829032" y="4680347"/>
            <a:ext cx="566261" cy="566261"/>
          </a:xfrm>
          <a:prstGeom prst="roundRect">
            <a:avLst>
              <a:gd name="adj" fmla="val 1615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sx="100000" sy="100000" kx="0" ky="0" algn="bl" rotWithShape="0" blurRad="377190" dist="0" dir="0">
              <a:srgbClr val="333333">
                <a:alpha val="10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914460" y="4716304"/>
            <a:ext cx="395407" cy="49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</a:t>
            </a:r>
            <a:endParaRPr lang="en-US" sz="3100" dirty="0"/>
          </a:p>
        </p:txBody>
      </p:sp>
      <p:sp>
        <p:nvSpPr>
          <p:cNvPr id="13" name="Text 11"/>
          <p:cNvSpPr/>
          <p:nvPr/>
        </p:nvSpPr>
        <p:spPr>
          <a:xfrm>
            <a:off x="2370534" y="4766786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1805</a:t>
            </a:r>
            <a:endParaRPr lang="en-US" sz="2550" dirty="0"/>
          </a:p>
        </p:txBody>
      </p:sp>
      <p:sp>
        <p:nvSpPr>
          <p:cNvPr id="14" name="Text 12"/>
          <p:cNvSpPr/>
          <p:nvPr/>
        </p:nvSpPr>
        <p:spPr>
          <a:xfrm>
            <a:off x="2370534" y="5307092"/>
            <a:ext cx="11430833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Legendre descrisse per la prima volta la formulazione algebrica dell'algoritmo.</a:t>
            </a:r>
            <a:endParaRPr lang="en-US" sz="1950" dirty="0"/>
          </a:p>
        </p:txBody>
      </p:sp>
      <p:sp>
        <p:nvSpPr>
          <p:cNvPr id="15" name="Shape 13"/>
          <p:cNvSpPr/>
          <p:nvPr/>
        </p:nvSpPr>
        <p:spPr>
          <a:xfrm>
            <a:off x="1364813" y="6375202"/>
            <a:ext cx="754975" cy="30480"/>
          </a:xfrm>
          <a:prstGeom prst="roundRect">
            <a:avLst>
              <a:gd name="adj" fmla="val 30000"/>
            </a:avLst>
          </a:prstGeom>
          <a:solidFill>
            <a:srgbClr val="D8D4D4"/>
          </a:solidFill>
          <a:ln/>
        </p:spPr>
      </p:sp>
      <p:sp>
        <p:nvSpPr>
          <p:cNvPr id="16" name="Shape 14"/>
          <p:cNvSpPr/>
          <p:nvPr/>
        </p:nvSpPr>
        <p:spPr>
          <a:xfrm>
            <a:off x="829032" y="6107311"/>
            <a:ext cx="566261" cy="566261"/>
          </a:xfrm>
          <a:prstGeom prst="roundRect">
            <a:avLst>
              <a:gd name="adj" fmla="val 1615"/>
            </a:avLst>
          </a:prstGeom>
          <a:solidFill>
            <a:srgbClr val="FFFFFF"/>
          </a:solidFill>
          <a:ln w="15240">
            <a:solidFill>
              <a:srgbClr val="D8D4D4"/>
            </a:solidFill>
            <a:prstDash val="solid"/>
          </a:ln>
          <a:effectLst>
            <a:outerShdw sx="100000" sy="100000" kx="0" ky="0" algn="bl" rotWithShape="0" blurRad="377190" dist="0" dir="0">
              <a:srgbClr val="333333">
                <a:alpha val="10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914460" y="6143268"/>
            <a:ext cx="395407" cy="494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</a:t>
            </a:r>
            <a:endParaRPr lang="en-US" sz="3100" dirty="0"/>
          </a:p>
        </p:txBody>
      </p:sp>
      <p:sp>
        <p:nvSpPr>
          <p:cNvPr id="18" name="Text 16"/>
          <p:cNvSpPr/>
          <p:nvPr/>
        </p:nvSpPr>
        <p:spPr>
          <a:xfrm>
            <a:off x="2370534" y="6193750"/>
            <a:ext cx="3295888" cy="4119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Oggi</a:t>
            </a:r>
            <a:endParaRPr lang="en-US" sz="2550" dirty="0"/>
          </a:p>
        </p:txBody>
      </p:sp>
      <p:sp>
        <p:nvSpPr>
          <p:cNvPr id="19" name="Text 17"/>
          <p:cNvSpPr/>
          <p:nvPr/>
        </p:nvSpPr>
        <p:spPr>
          <a:xfrm>
            <a:off x="2370534" y="6734056"/>
            <a:ext cx="11430833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L'algoritmo è inserito tra gli algoritmi di machine learning con tutte le sue evoluzioni.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177641" y="7602498"/>
            <a:ext cx="204847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4080927" y="7602498"/>
            <a:ext cx="37183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8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10364"/>
            <a:ext cx="9401770" cy="856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450"/>
              </a:lnSpc>
              <a:buNone/>
            </a:pPr>
            <a:r>
              <a:rPr lang="en-US" sz="51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Coefficiente di Determinazione </a:t>
            </a:r>
            <a:pPr algn="l" indent="0" marL="0">
              <a:lnSpc>
                <a:spcPts val="6450"/>
              </a:lnSpc>
              <a:buNone/>
            </a:pPr>
            <a:r>
              <a:rPr lang="en-US" sz="5150" i="1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R^2</a:t>
            </a:r>
            <a:endParaRPr lang="en-US" sz="5150" dirty="0"/>
          </a:p>
        </p:txBody>
      </p:sp>
      <p:sp>
        <p:nvSpPr>
          <p:cNvPr id="3" name="Text 1"/>
          <p:cNvSpPr/>
          <p:nvPr/>
        </p:nvSpPr>
        <p:spPr>
          <a:xfrm>
            <a:off x="829032" y="2294930"/>
            <a:ext cx="12972336" cy="744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somma dei quadrati dei residui (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SQR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) dipende dal numero di campioni e non si presta come misura di accuratezza. Si utilizza invece il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coefficiente di determinazione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: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829032" y="3310533"/>
            <a:ext cx="12972336" cy="7677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endParaRPr lang="en-US" sz="2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3310533"/>
            <a:ext cx="12972336" cy="76771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829032" y="4348996"/>
            <a:ext cx="4181475" cy="1869519"/>
          </a:xfrm>
          <a:prstGeom prst="roundRect">
            <a:avLst>
              <a:gd name="adj" fmla="val 48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8D4D4"/>
            </a:solidFill>
            <a:prstDash val="solid"/>
          </a:ln>
          <a:effectLst>
            <a:outerShdw sx="100000" sy="100000" kx="0" ky="0" algn="bl" rotWithShape="0" blurRad="377190" dist="0" dir="0">
              <a:srgbClr val="333333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1111091" y="4631055"/>
            <a:ext cx="3295888" cy="432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R^2 = 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1111091" y="5191601"/>
            <a:ext cx="3617357" cy="744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Regressione perfetta: la somma dei quadrati dei residui vale 0.</a:t>
            </a:r>
            <a:endParaRPr lang="en-US" sz="1950" dirty="0"/>
          </a:p>
        </p:txBody>
      </p:sp>
      <p:sp>
        <p:nvSpPr>
          <p:cNvPr id="9" name="Shape 6"/>
          <p:cNvSpPr/>
          <p:nvPr/>
        </p:nvSpPr>
        <p:spPr>
          <a:xfrm>
            <a:off x="5224343" y="4348996"/>
            <a:ext cx="4181594" cy="1869519"/>
          </a:xfrm>
          <a:prstGeom prst="roundRect">
            <a:avLst>
              <a:gd name="adj" fmla="val 48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8D4D4"/>
            </a:solidFill>
            <a:prstDash val="solid"/>
          </a:ln>
          <a:effectLst>
            <a:outerShdw sx="100000" sy="100000" kx="0" ky="0" algn="bl" rotWithShape="0" blurRad="377190" dist="0" dir="0">
              <a:srgbClr val="333333">
                <a:alpha val="10000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>
            <a:off x="5506403" y="4631055"/>
            <a:ext cx="3295888" cy="432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0 &lt; R^2 &lt; 1</a:t>
            </a:r>
            <a:endParaRPr lang="en-US" sz="2550" dirty="0"/>
          </a:p>
        </p:txBody>
      </p:sp>
      <p:sp>
        <p:nvSpPr>
          <p:cNvPr id="11" name="Text 8"/>
          <p:cNvSpPr/>
          <p:nvPr/>
        </p:nvSpPr>
        <p:spPr>
          <a:xfrm>
            <a:off x="5506403" y="5191601"/>
            <a:ext cx="3617476" cy="744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Valori normali: il modello spiega parzialmente i dati.</a:t>
            </a:r>
            <a:endParaRPr lang="en-US" sz="1950" dirty="0"/>
          </a:p>
        </p:txBody>
      </p:sp>
      <p:sp>
        <p:nvSpPr>
          <p:cNvPr id="12" name="Shape 9"/>
          <p:cNvSpPr/>
          <p:nvPr/>
        </p:nvSpPr>
        <p:spPr>
          <a:xfrm>
            <a:off x="9619774" y="4348996"/>
            <a:ext cx="4181594" cy="1869519"/>
          </a:xfrm>
          <a:prstGeom prst="roundRect">
            <a:avLst>
              <a:gd name="adj" fmla="val 48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8D4D4"/>
            </a:solidFill>
            <a:prstDash val="solid"/>
          </a:ln>
          <a:effectLst>
            <a:outerShdw sx="100000" sy="100000" kx="0" ky="0" algn="bl" rotWithShape="0" blurRad="377190" dist="0" dir="0">
              <a:srgbClr val="333333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901833" y="4631055"/>
            <a:ext cx="3295888" cy="432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5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R^2 \leq 0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9901833" y="5191601"/>
            <a:ext cx="3617476" cy="744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modello non è in grado di spiegare i dati.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829032" y="6459141"/>
            <a:ext cx="12972336" cy="7600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SQT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è la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devianza totale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cioè la somma dei quadrati delle differenze </a:t>
            </a:r>
            <a:pPr algn="l" indent="0" marL="0">
              <a:lnSpc>
                <a:spcPts val="2900"/>
              </a:lnSpc>
              <a:buNone/>
            </a:pPr>
            <a:r>
              <a:rPr lang="en-US" sz="19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y - \text{Media}(y)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 In alternativa si può usare il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MAE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(errore medio assoluto), ma </a:t>
            </a:r>
            <a:pPr algn="l" indent="0" marL="0">
              <a:lnSpc>
                <a:spcPts val="2900"/>
              </a:lnSpc>
              <a:buNone/>
            </a:pPr>
            <a:r>
              <a:rPr lang="en-US" sz="1950" i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R^2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è preferibile perché normalizzato.</a:t>
            </a:r>
            <a:endParaRPr lang="en-US" sz="1950" dirty="0"/>
          </a:p>
        </p:txBody>
      </p:sp>
      <p:sp>
        <p:nvSpPr>
          <p:cNvPr id="16" name="Text 13"/>
          <p:cNvSpPr/>
          <p:nvPr/>
        </p:nvSpPr>
        <p:spPr>
          <a:xfrm>
            <a:off x="177641" y="7602498"/>
            <a:ext cx="204847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14080927" y="7602498"/>
            <a:ext cx="371832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9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2026-02-20T10:26:57Z</dcterms:created>
  <dcterms:modified xsi:type="dcterms:W3CDTF">2026-02-20T10:26:57Z</dcterms:modified>
</cp:coreProperties>
</file>